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4"/>
    <p:sldMasterId id="2147483649" r:id="rId5"/>
  </p:sldMasterIdLst>
  <p:notesMasterIdLst>
    <p:notesMasterId r:id="rId43"/>
  </p:notesMasterIdLst>
  <p:handoutMasterIdLst>
    <p:handoutMasterId r:id="rId44"/>
  </p:handoutMasterIdLst>
  <p:sldIdLst>
    <p:sldId id="303" r:id="rId6"/>
    <p:sldId id="309" r:id="rId7"/>
    <p:sldId id="310" r:id="rId8"/>
    <p:sldId id="308" r:id="rId9"/>
    <p:sldId id="311" r:id="rId10"/>
    <p:sldId id="312" r:id="rId11"/>
    <p:sldId id="327" r:id="rId12"/>
    <p:sldId id="307" r:id="rId13"/>
    <p:sldId id="306" r:id="rId14"/>
    <p:sldId id="313" r:id="rId15"/>
    <p:sldId id="314" r:id="rId16"/>
    <p:sldId id="315" r:id="rId17"/>
    <p:sldId id="316" r:id="rId18"/>
    <p:sldId id="317" r:id="rId19"/>
    <p:sldId id="318" r:id="rId20"/>
    <p:sldId id="330" r:id="rId21"/>
    <p:sldId id="331" r:id="rId22"/>
    <p:sldId id="339" r:id="rId23"/>
    <p:sldId id="342" r:id="rId24"/>
    <p:sldId id="332" r:id="rId25"/>
    <p:sldId id="321" r:id="rId26"/>
    <p:sldId id="305" r:id="rId27"/>
    <p:sldId id="322" r:id="rId28"/>
    <p:sldId id="261" r:id="rId29"/>
    <p:sldId id="335" r:id="rId30"/>
    <p:sldId id="328" r:id="rId31"/>
    <p:sldId id="325" r:id="rId32"/>
    <p:sldId id="334" r:id="rId33"/>
    <p:sldId id="338" r:id="rId34"/>
    <p:sldId id="336" r:id="rId35"/>
    <p:sldId id="337" r:id="rId36"/>
    <p:sldId id="274" r:id="rId37"/>
    <p:sldId id="275" r:id="rId38"/>
    <p:sldId id="282" r:id="rId39"/>
    <p:sldId id="276" r:id="rId40"/>
    <p:sldId id="277" r:id="rId41"/>
    <p:sldId id="278" r:id="rId42"/>
  </p:sldIdLst>
  <p:sldSz cx="10080625" cy="5670550"/>
  <p:notesSz cx="7559675" cy="10691813"/>
  <p:defaultTextStyle>
    <a:defPPr>
      <a:defRPr lang="en-GB"/>
    </a:defPPr>
    <a:lvl1pPr algn="ctr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+mn-ea"/>
        <a:cs typeface="DejaVu Sans" charset="0"/>
      </a:defRPr>
    </a:lvl1pPr>
    <a:lvl2pPr marL="742950" indent="-285750" algn="ctr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+mn-ea"/>
        <a:cs typeface="DejaVu Sans" charset="0"/>
      </a:defRPr>
    </a:lvl2pPr>
    <a:lvl3pPr marL="1143000" indent="-228600" algn="ctr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+mn-ea"/>
        <a:cs typeface="DejaVu Sans" charset="0"/>
      </a:defRPr>
    </a:lvl3pPr>
    <a:lvl4pPr marL="1600200" indent="-228600" algn="ctr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+mn-ea"/>
        <a:cs typeface="DejaVu Sans" charset="0"/>
      </a:defRPr>
    </a:lvl4pPr>
    <a:lvl5pPr marL="2057400" indent="-228600" algn="ctr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+mn-ea"/>
        <a:cs typeface="DejaVu Sans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DejaVu Sans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DejaVu Sans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DejaVu Sans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DejaVu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A0FBD32-3B3C-C7CA-B0A4-EBDA80FA574D}" name="Stephane Gaydier" initials="SG" userId="S::SESA811965@se.com::4acdab15-7fc2-4fe0-bd64-f0f0987c8988" providerId="AD"/>
  <p188:author id="{94B539F8-A3A6-A426-0DF0-B16C17B3327C}" name="Théodore Cherriere" initials="TC" userId="S::theodore.cherriere@centralesupelec.fr::16dfefec-097a-4cd7-8236-fc9c2b2899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21A0FF"/>
    <a:srgbClr val="0078D2"/>
    <a:srgbClr val="25A2FF"/>
    <a:srgbClr val="C5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50" autoAdjust="0"/>
  </p:normalViewPr>
  <p:slideViewPr>
    <p:cSldViewPr snapToGrid="0">
      <p:cViewPr varScale="1">
        <p:scale>
          <a:sx n="107" d="100"/>
          <a:sy n="107" d="100"/>
        </p:scale>
        <p:origin x="365" y="77"/>
      </p:cViewPr>
      <p:guideLst>
        <p:guide orient="horz" pos="2160"/>
        <p:guide pos="288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293" y="4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A099FB5-A03A-4E9F-3BCB-41E10A2D43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220E95-EE0F-CC94-B8A8-31F0695F22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1BE25-3269-4847-A990-BCA59142F52F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AC0DA14-4764-D3C6-95AD-9E15512584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AC861E4-91C1-2983-5082-45E7C4E05D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B799D-B81F-42F7-9DA1-79039D22158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6513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367" userDrawn="1">
          <p15:clr>
            <a:srgbClr val="F26B43"/>
          </p15:clr>
        </p15:guide>
        <p15:guide id="2" pos="238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20725" y="900113"/>
            <a:ext cx="6118225" cy="34401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20725" y="4679950"/>
            <a:ext cx="6118225" cy="50387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it-IT" noProof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E0B428E3-D436-40F4-BC02-6D0A9748E386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367" userDrawn="1">
          <p15:clr>
            <a:srgbClr val="F26B43"/>
          </p15:clr>
        </p15:guide>
        <p15:guide id="2" pos="238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722313" y="900113"/>
            <a:ext cx="6115050" cy="3440112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E0B428E3-D436-40F4-BC02-6D0A9748E386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217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722313" y="900113"/>
            <a:ext cx="6115050" cy="3440112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E0B428E3-D436-40F4-BC02-6D0A9748E386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003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722313" y="900113"/>
            <a:ext cx="6115050" cy="3440112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E0B428E3-D436-40F4-BC02-6D0A9748E386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048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722313" y="900113"/>
            <a:ext cx="6115050" cy="3440112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E0B428E3-D436-40F4-BC02-6D0A9748E386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5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755650" y="1762125"/>
            <a:ext cx="8569325" cy="1214438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12888" y="3213100"/>
            <a:ext cx="7056437" cy="14493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65233-FEC5-4A94-BA27-BBFC188AE5F2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  <p:pic>
        <p:nvPicPr>
          <p:cNvPr id="7" name="Picture 3" descr="A logo with blue and yellow text&#10;&#10;AI-generated content may be incorrect.">
            <a:extLst>
              <a:ext uri="{FF2B5EF4-FFF2-40B4-BE49-F238E27FC236}">
                <a16:creationId xmlns:a16="http://schemas.microsoft.com/office/drawing/2014/main" id="{66F270D1-FF77-29A3-E491-BA1843DDB7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" y="-1"/>
            <a:ext cx="6488731" cy="161113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724C38BB-320F-472E-E486-F845A3236C69}"/>
              </a:ext>
            </a:extLst>
          </p:cNvPr>
          <p:cNvSpPr/>
          <p:nvPr userDrawn="1"/>
        </p:nvSpPr>
        <p:spPr bwMode="auto">
          <a:xfrm>
            <a:off x="0" y="4923507"/>
            <a:ext cx="10080625" cy="74704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DejaVu Sans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539750" y="2187203"/>
            <a:ext cx="8997950" cy="267054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xfrm>
            <a:off x="503238" y="5164138"/>
            <a:ext cx="2346325" cy="3889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285DC3-402B-4898-9410-58B564F39D42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7280275" y="269875"/>
            <a:ext cx="2257425" cy="4587875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503238" y="269875"/>
            <a:ext cx="6624637" cy="45878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xfrm>
            <a:off x="503238" y="5164138"/>
            <a:ext cx="2346325" cy="3889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3B45DB-8C09-443A-90A7-BF040EA8569B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dt" idx="10"/>
          </p:nvPr>
        </p:nvSpPr>
        <p:spPr>
          <a:xfrm>
            <a:off x="503238" y="5164138"/>
            <a:ext cx="2346325" cy="3889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822880-C027-4CAA-9A97-566EA96398C4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755650" y="1762125"/>
            <a:ext cx="8569325" cy="1214438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12888" y="3213100"/>
            <a:ext cx="7056437" cy="14493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982DB-17EA-42FA-B5B1-80748FAFD036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5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3F2AC1-2DFF-41FB-BB7F-97D838902B4A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229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86" userDrawn="1">
          <p15:clr>
            <a:srgbClr val="FBAE40"/>
          </p15:clr>
        </p15:guide>
        <p15:guide id="2" pos="317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3F2AC1-2DFF-41FB-BB7F-97D838902B4A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C7ACA7FA-7E92-E773-D1E2-F89B3039329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17366454"/>
              </p:ext>
            </p:extLst>
          </p:nvPr>
        </p:nvGraphicFramePr>
        <p:xfrm>
          <a:off x="503237" y="5165725"/>
          <a:ext cx="8188940" cy="388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788">
                  <a:extLst>
                    <a:ext uri="{9D8B030D-6E8A-4147-A177-3AD203B41FA5}">
                      <a16:colId xmlns:a16="http://schemas.microsoft.com/office/drawing/2014/main" val="3521954547"/>
                    </a:ext>
                  </a:extLst>
                </a:gridCol>
                <a:gridCol w="1637788">
                  <a:extLst>
                    <a:ext uri="{9D8B030D-6E8A-4147-A177-3AD203B41FA5}">
                      <a16:colId xmlns:a16="http://schemas.microsoft.com/office/drawing/2014/main" val="3808340462"/>
                    </a:ext>
                  </a:extLst>
                </a:gridCol>
                <a:gridCol w="1637788">
                  <a:extLst>
                    <a:ext uri="{9D8B030D-6E8A-4147-A177-3AD203B41FA5}">
                      <a16:colId xmlns:a16="http://schemas.microsoft.com/office/drawing/2014/main" val="2541934823"/>
                    </a:ext>
                  </a:extLst>
                </a:gridCol>
                <a:gridCol w="1637788">
                  <a:extLst>
                    <a:ext uri="{9D8B030D-6E8A-4147-A177-3AD203B41FA5}">
                      <a16:colId xmlns:a16="http://schemas.microsoft.com/office/drawing/2014/main" val="2647683854"/>
                    </a:ext>
                  </a:extLst>
                </a:gridCol>
                <a:gridCol w="1637788">
                  <a:extLst>
                    <a:ext uri="{9D8B030D-6E8A-4147-A177-3AD203B41FA5}">
                      <a16:colId xmlns:a16="http://schemas.microsoft.com/office/drawing/2014/main" val="2892693640"/>
                    </a:ext>
                  </a:extLst>
                </a:gridCol>
              </a:tblGrid>
              <a:tr h="388938">
                <a:tc>
                  <a:txBody>
                    <a:bodyPr/>
                    <a:lstStyle/>
                    <a:p>
                      <a:r>
                        <a:rPr lang="fr-FR" sz="1400" dirty="0"/>
                        <a:t>Introduction</a:t>
                      </a:r>
                      <a:endParaRPr lang="en-US" sz="14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solidFill>
                            <a:srgbClr val="21A0FF"/>
                          </a:solidFill>
                        </a:rPr>
                        <a:t>Optim</a:t>
                      </a:r>
                      <a:r>
                        <a:rPr lang="fr-FR" sz="1400" dirty="0">
                          <a:solidFill>
                            <a:srgbClr val="21A0FF"/>
                          </a:solidFill>
                        </a:rPr>
                        <a:t>. </a:t>
                      </a:r>
                      <a:r>
                        <a:rPr lang="fr-FR" sz="1400" dirty="0" err="1">
                          <a:solidFill>
                            <a:srgbClr val="21A0FF"/>
                          </a:solidFill>
                        </a:rPr>
                        <a:t>Problem</a:t>
                      </a:r>
                      <a:endParaRPr lang="en-US" sz="1400" dirty="0">
                        <a:solidFill>
                          <a:srgbClr val="21A0FF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>
                          <a:solidFill>
                            <a:srgbClr val="21A0FF"/>
                          </a:solidFill>
                        </a:rPr>
                        <a:t>Methodology</a:t>
                      </a:r>
                      <a:endParaRPr lang="en-US" sz="1400" dirty="0">
                        <a:solidFill>
                          <a:srgbClr val="21A0FF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rgbClr val="21A0FF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rgbClr val="21A0FF"/>
                          </a:solidFill>
                        </a:rPr>
                        <a:t>Results</a:t>
                      </a:r>
                      <a:endParaRPr lang="en-US" sz="1400" dirty="0">
                        <a:solidFill>
                          <a:srgbClr val="21A0FF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21A0FF"/>
                          </a:solidFill>
                        </a:rPr>
                        <a:t>Conclusion</a:t>
                      </a:r>
                      <a:endParaRPr lang="en-US" sz="1400" dirty="0">
                        <a:solidFill>
                          <a:srgbClr val="21A0FF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477253"/>
                  </a:ext>
                </a:extLst>
              </a:tr>
            </a:tbl>
          </a:graphicData>
        </a:graphic>
      </p:graphicFrame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86" userDrawn="1">
          <p15:clr>
            <a:srgbClr val="FBAE40"/>
          </p15:clr>
        </p15:guide>
        <p15:guide id="2" pos="317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3F2AC1-2DFF-41FB-BB7F-97D838902B4A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C7ACA7FA-7E92-E773-D1E2-F89B3039329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80181380"/>
              </p:ext>
            </p:extLst>
          </p:nvPr>
        </p:nvGraphicFramePr>
        <p:xfrm>
          <a:off x="503238" y="5165725"/>
          <a:ext cx="8210455" cy="388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091">
                  <a:extLst>
                    <a:ext uri="{9D8B030D-6E8A-4147-A177-3AD203B41FA5}">
                      <a16:colId xmlns:a16="http://schemas.microsoft.com/office/drawing/2014/main" val="3521954547"/>
                    </a:ext>
                  </a:extLst>
                </a:gridCol>
                <a:gridCol w="1642091">
                  <a:extLst>
                    <a:ext uri="{9D8B030D-6E8A-4147-A177-3AD203B41FA5}">
                      <a16:colId xmlns:a16="http://schemas.microsoft.com/office/drawing/2014/main" val="3808340462"/>
                    </a:ext>
                  </a:extLst>
                </a:gridCol>
                <a:gridCol w="1642091">
                  <a:extLst>
                    <a:ext uri="{9D8B030D-6E8A-4147-A177-3AD203B41FA5}">
                      <a16:colId xmlns:a16="http://schemas.microsoft.com/office/drawing/2014/main" val="2541934823"/>
                    </a:ext>
                  </a:extLst>
                </a:gridCol>
                <a:gridCol w="1642091">
                  <a:extLst>
                    <a:ext uri="{9D8B030D-6E8A-4147-A177-3AD203B41FA5}">
                      <a16:colId xmlns:a16="http://schemas.microsoft.com/office/drawing/2014/main" val="2647683854"/>
                    </a:ext>
                  </a:extLst>
                </a:gridCol>
                <a:gridCol w="1642091">
                  <a:extLst>
                    <a:ext uri="{9D8B030D-6E8A-4147-A177-3AD203B41FA5}">
                      <a16:colId xmlns:a16="http://schemas.microsoft.com/office/drawing/2014/main" val="2892693640"/>
                    </a:ext>
                  </a:extLst>
                </a:gridCol>
              </a:tblGrid>
              <a:tr h="388938"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21A0FF"/>
                          </a:solidFill>
                        </a:rPr>
                        <a:t>Introduction</a:t>
                      </a:r>
                      <a:endParaRPr lang="en-US" sz="1400" dirty="0">
                        <a:solidFill>
                          <a:srgbClr val="21A0FF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Optim</a:t>
                      </a:r>
                      <a:r>
                        <a:rPr lang="en-US" sz="1400" noProof="0" dirty="0"/>
                        <a:t>. Problem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>
                          <a:solidFill>
                            <a:srgbClr val="21A0FF"/>
                          </a:solidFill>
                        </a:rPr>
                        <a:t>Methodology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>
                          <a:solidFill>
                            <a:srgbClr val="21A0FF"/>
                          </a:solidFill>
                        </a:rPr>
                        <a:t>Results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21A0FF"/>
                          </a:solidFill>
                        </a:rPr>
                        <a:t>Conclusion</a:t>
                      </a:r>
                      <a:endParaRPr lang="en-US" sz="1400" dirty="0">
                        <a:solidFill>
                          <a:srgbClr val="21A0FF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477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839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86" userDrawn="1">
          <p15:clr>
            <a:srgbClr val="FBAE40"/>
          </p15:clr>
        </p15:guide>
        <p15:guide id="2" pos="317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3F2AC1-2DFF-41FB-BB7F-97D838902B4A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C7ACA7FA-7E92-E773-D1E2-F89B3039329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80645061"/>
              </p:ext>
            </p:extLst>
          </p:nvPr>
        </p:nvGraphicFramePr>
        <p:xfrm>
          <a:off x="503238" y="5165725"/>
          <a:ext cx="8194320" cy="388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864">
                  <a:extLst>
                    <a:ext uri="{9D8B030D-6E8A-4147-A177-3AD203B41FA5}">
                      <a16:colId xmlns:a16="http://schemas.microsoft.com/office/drawing/2014/main" val="3521954547"/>
                    </a:ext>
                  </a:extLst>
                </a:gridCol>
                <a:gridCol w="1638864">
                  <a:extLst>
                    <a:ext uri="{9D8B030D-6E8A-4147-A177-3AD203B41FA5}">
                      <a16:colId xmlns:a16="http://schemas.microsoft.com/office/drawing/2014/main" val="3808340462"/>
                    </a:ext>
                  </a:extLst>
                </a:gridCol>
                <a:gridCol w="1638864">
                  <a:extLst>
                    <a:ext uri="{9D8B030D-6E8A-4147-A177-3AD203B41FA5}">
                      <a16:colId xmlns:a16="http://schemas.microsoft.com/office/drawing/2014/main" val="2541934823"/>
                    </a:ext>
                  </a:extLst>
                </a:gridCol>
                <a:gridCol w="1638864">
                  <a:extLst>
                    <a:ext uri="{9D8B030D-6E8A-4147-A177-3AD203B41FA5}">
                      <a16:colId xmlns:a16="http://schemas.microsoft.com/office/drawing/2014/main" val="2647683854"/>
                    </a:ext>
                  </a:extLst>
                </a:gridCol>
                <a:gridCol w="1638864">
                  <a:extLst>
                    <a:ext uri="{9D8B030D-6E8A-4147-A177-3AD203B41FA5}">
                      <a16:colId xmlns:a16="http://schemas.microsoft.com/office/drawing/2014/main" val="2892693640"/>
                    </a:ext>
                  </a:extLst>
                </a:gridCol>
              </a:tblGrid>
              <a:tr h="388938"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21A0FF"/>
                          </a:solidFill>
                        </a:rPr>
                        <a:t>Introduction</a:t>
                      </a:r>
                      <a:endParaRPr lang="en-US" sz="1400" dirty="0">
                        <a:solidFill>
                          <a:srgbClr val="21A0FF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>
                          <a:solidFill>
                            <a:srgbClr val="21A0FF"/>
                          </a:solidFill>
                        </a:rPr>
                        <a:t>Optim</a:t>
                      </a:r>
                      <a:r>
                        <a:rPr lang="en-US" sz="1400" noProof="0" dirty="0">
                          <a:solidFill>
                            <a:srgbClr val="21A0FF"/>
                          </a:solidFill>
                        </a:rPr>
                        <a:t>. Problem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Methodology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>
                          <a:solidFill>
                            <a:srgbClr val="21A0FF"/>
                          </a:solidFill>
                        </a:rPr>
                        <a:t>Results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21A0FF"/>
                          </a:solidFill>
                        </a:rPr>
                        <a:t>Conclusion</a:t>
                      </a:r>
                      <a:endParaRPr lang="en-US" sz="1400" dirty="0">
                        <a:solidFill>
                          <a:srgbClr val="21A0FF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477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515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86" userDrawn="1">
          <p15:clr>
            <a:srgbClr val="FBAE40"/>
          </p15:clr>
        </p15:guide>
        <p15:guide id="2" pos="317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3F2AC1-2DFF-41FB-BB7F-97D838902B4A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C7ACA7FA-7E92-E773-D1E2-F89B3039329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15168553"/>
              </p:ext>
            </p:extLst>
          </p:nvPr>
        </p:nvGraphicFramePr>
        <p:xfrm>
          <a:off x="503238" y="5165725"/>
          <a:ext cx="8221215" cy="388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243">
                  <a:extLst>
                    <a:ext uri="{9D8B030D-6E8A-4147-A177-3AD203B41FA5}">
                      <a16:colId xmlns:a16="http://schemas.microsoft.com/office/drawing/2014/main" val="3521954547"/>
                    </a:ext>
                  </a:extLst>
                </a:gridCol>
                <a:gridCol w="1644243">
                  <a:extLst>
                    <a:ext uri="{9D8B030D-6E8A-4147-A177-3AD203B41FA5}">
                      <a16:colId xmlns:a16="http://schemas.microsoft.com/office/drawing/2014/main" val="3808340462"/>
                    </a:ext>
                  </a:extLst>
                </a:gridCol>
                <a:gridCol w="1644243">
                  <a:extLst>
                    <a:ext uri="{9D8B030D-6E8A-4147-A177-3AD203B41FA5}">
                      <a16:colId xmlns:a16="http://schemas.microsoft.com/office/drawing/2014/main" val="2541934823"/>
                    </a:ext>
                  </a:extLst>
                </a:gridCol>
                <a:gridCol w="1644243">
                  <a:extLst>
                    <a:ext uri="{9D8B030D-6E8A-4147-A177-3AD203B41FA5}">
                      <a16:colId xmlns:a16="http://schemas.microsoft.com/office/drawing/2014/main" val="2647683854"/>
                    </a:ext>
                  </a:extLst>
                </a:gridCol>
                <a:gridCol w="1644243">
                  <a:extLst>
                    <a:ext uri="{9D8B030D-6E8A-4147-A177-3AD203B41FA5}">
                      <a16:colId xmlns:a16="http://schemas.microsoft.com/office/drawing/2014/main" val="2892693640"/>
                    </a:ext>
                  </a:extLst>
                </a:gridCol>
              </a:tblGrid>
              <a:tr h="388938"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21A0FF"/>
                          </a:solidFill>
                        </a:rPr>
                        <a:t>Introduction</a:t>
                      </a:r>
                      <a:endParaRPr lang="en-US" sz="1400" dirty="0">
                        <a:solidFill>
                          <a:srgbClr val="21A0FF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>
                          <a:solidFill>
                            <a:srgbClr val="21A0FF"/>
                          </a:solidFill>
                        </a:rPr>
                        <a:t>Optim</a:t>
                      </a:r>
                      <a:r>
                        <a:rPr lang="en-US" sz="1400" noProof="0" dirty="0">
                          <a:solidFill>
                            <a:srgbClr val="21A0FF"/>
                          </a:solidFill>
                        </a:rPr>
                        <a:t>. Problem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>
                          <a:solidFill>
                            <a:srgbClr val="21A0FF"/>
                          </a:solidFill>
                        </a:rPr>
                        <a:t>Methodology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Results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21A0FF"/>
                          </a:solidFill>
                        </a:rPr>
                        <a:t>Conclusion</a:t>
                      </a:r>
                      <a:endParaRPr lang="en-US" sz="1400" dirty="0">
                        <a:solidFill>
                          <a:srgbClr val="21A0FF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477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280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86" userDrawn="1">
          <p15:clr>
            <a:srgbClr val="FBAE40"/>
          </p15:clr>
        </p15:guide>
        <p15:guide id="2" pos="3175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3F2AC1-2DFF-41FB-BB7F-97D838902B4A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C7ACA7FA-7E92-E773-D1E2-F89B3039329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02804611"/>
              </p:ext>
            </p:extLst>
          </p:nvPr>
        </p:nvGraphicFramePr>
        <p:xfrm>
          <a:off x="503238" y="5165725"/>
          <a:ext cx="8210455" cy="388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091">
                  <a:extLst>
                    <a:ext uri="{9D8B030D-6E8A-4147-A177-3AD203B41FA5}">
                      <a16:colId xmlns:a16="http://schemas.microsoft.com/office/drawing/2014/main" val="3521954547"/>
                    </a:ext>
                  </a:extLst>
                </a:gridCol>
                <a:gridCol w="1642091">
                  <a:extLst>
                    <a:ext uri="{9D8B030D-6E8A-4147-A177-3AD203B41FA5}">
                      <a16:colId xmlns:a16="http://schemas.microsoft.com/office/drawing/2014/main" val="3808340462"/>
                    </a:ext>
                  </a:extLst>
                </a:gridCol>
                <a:gridCol w="1642091">
                  <a:extLst>
                    <a:ext uri="{9D8B030D-6E8A-4147-A177-3AD203B41FA5}">
                      <a16:colId xmlns:a16="http://schemas.microsoft.com/office/drawing/2014/main" val="2541934823"/>
                    </a:ext>
                  </a:extLst>
                </a:gridCol>
                <a:gridCol w="1642091">
                  <a:extLst>
                    <a:ext uri="{9D8B030D-6E8A-4147-A177-3AD203B41FA5}">
                      <a16:colId xmlns:a16="http://schemas.microsoft.com/office/drawing/2014/main" val="2647683854"/>
                    </a:ext>
                  </a:extLst>
                </a:gridCol>
                <a:gridCol w="1642091">
                  <a:extLst>
                    <a:ext uri="{9D8B030D-6E8A-4147-A177-3AD203B41FA5}">
                      <a16:colId xmlns:a16="http://schemas.microsoft.com/office/drawing/2014/main" val="2892693640"/>
                    </a:ext>
                  </a:extLst>
                </a:gridCol>
              </a:tblGrid>
              <a:tr h="388938"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21A0FF"/>
                          </a:solidFill>
                        </a:rPr>
                        <a:t>Introduction</a:t>
                      </a:r>
                      <a:endParaRPr lang="en-US" sz="1400" dirty="0">
                        <a:solidFill>
                          <a:srgbClr val="21A0FF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>
                          <a:solidFill>
                            <a:srgbClr val="21A0FF"/>
                          </a:solidFill>
                        </a:rPr>
                        <a:t>Optim</a:t>
                      </a:r>
                      <a:r>
                        <a:rPr lang="en-US" sz="1400" noProof="0" dirty="0">
                          <a:solidFill>
                            <a:srgbClr val="21A0FF"/>
                          </a:solidFill>
                        </a:rPr>
                        <a:t>. Problem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>
                          <a:solidFill>
                            <a:srgbClr val="21A0FF"/>
                          </a:solidFill>
                        </a:rPr>
                        <a:t>Methodlogy</a:t>
                      </a:r>
                      <a:endParaRPr lang="en-US" sz="1400" noProof="0" dirty="0">
                        <a:solidFill>
                          <a:srgbClr val="21A0FF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>
                          <a:solidFill>
                            <a:srgbClr val="21A0FF"/>
                          </a:solidFill>
                        </a:rPr>
                        <a:t>Results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Conclusion</a:t>
                      </a:r>
                      <a:endParaRPr lang="en-US" sz="14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477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731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86" userDrawn="1">
          <p15:clr>
            <a:srgbClr val="FBAE40"/>
          </p15:clr>
        </p15:guide>
        <p15:guide id="2" pos="317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39750" y="2187203"/>
            <a:ext cx="8997950" cy="2670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xfrm>
            <a:off x="503238" y="5164138"/>
            <a:ext cx="2346325" cy="3889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4E4A94-7F46-41CD-8B13-EA5332DAB4E6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6925" y="3643313"/>
            <a:ext cx="8567738" cy="1127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96925" y="2403475"/>
            <a:ext cx="8567738" cy="12398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EA6CAA-3112-40FF-A063-3C656A5F5322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7700" cy="3286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113338" y="1327150"/>
            <a:ext cx="4459287" cy="3286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675AE7-6979-4D4C-A1BD-E92300F43448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04825" y="227013"/>
            <a:ext cx="9072563" cy="944562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04825" y="1270000"/>
            <a:ext cx="4452938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04825" y="1798638"/>
            <a:ext cx="4452938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121275" y="1270000"/>
            <a:ext cx="4456113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121275" y="1798638"/>
            <a:ext cx="4456113" cy="3267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909095-52F3-4A2C-943F-A2F4CC98B044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159DF4-68F1-4370-88E4-80ED547AE74E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F75334-1952-4915-926E-DB85A60FC77A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04825" y="225425"/>
            <a:ext cx="3316288" cy="9604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941763" y="225425"/>
            <a:ext cx="5635625" cy="48402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04825" y="1185863"/>
            <a:ext cx="3316288" cy="38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15627-B477-4ABB-B4DB-F24ED943AB5C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76438" y="3968750"/>
            <a:ext cx="6048375" cy="469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976438" y="506413"/>
            <a:ext cx="6048375" cy="3402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976438" y="4438650"/>
            <a:ext cx="6048375" cy="665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FEAB0-5628-43AB-8BE6-5D8724EE226A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A356B8-DAC4-44C1-8CD0-085C1DA17207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7305675" y="225425"/>
            <a:ext cx="2266950" cy="4387850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0037" cy="4387850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47386C-2192-416B-BCAE-E8647E0397AE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6925" y="3643313"/>
            <a:ext cx="8567738" cy="112712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96925" y="2403475"/>
            <a:ext cx="8567738" cy="12398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xfrm>
            <a:off x="503238" y="5164138"/>
            <a:ext cx="2346325" cy="3889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5F21A-FE86-4035-B418-46D4DA40882D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39750" y="3240088"/>
            <a:ext cx="4422775" cy="16176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114925" y="3240088"/>
            <a:ext cx="4422775" cy="16176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idx="10"/>
          </p:nvPr>
        </p:nvSpPr>
        <p:spPr>
          <a:xfrm>
            <a:off x="503238" y="5164138"/>
            <a:ext cx="2346325" cy="3889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D56D4D-87B4-4B5F-BE04-1513D5F64889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04825" y="1270000"/>
            <a:ext cx="4452938" cy="5286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04825" y="1798638"/>
            <a:ext cx="4452938" cy="32670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121275" y="1270000"/>
            <a:ext cx="4456113" cy="5286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121275" y="1798638"/>
            <a:ext cx="4456113" cy="32670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idx="10"/>
          </p:nvPr>
        </p:nvSpPr>
        <p:spPr>
          <a:xfrm>
            <a:off x="503238" y="5164138"/>
            <a:ext cx="2346325" cy="3889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6F4708-B61D-4682-9998-8446756B0B3A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dt" idx="10"/>
          </p:nvPr>
        </p:nvSpPr>
        <p:spPr>
          <a:xfrm>
            <a:off x="503238" y="5164138"/>
            <a:ext cx="2346325" cy="3889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50AEA-9082-4C35-A57D-DDAD03504A5E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idx="10"/>
          </p:nvPr>
        </p:nvSpPr>
        <p:spPr>
          <a:xfrm>
            <a:off x="503238" y="5164138"/>
            <a:ext cx="2346325" cy="3889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B799DC-241E-45F4-AFEB-30B867E4E374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04825" y="225425"/>
            <a:ext cx="3316288" cy="9604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941763" y="225425"/>
            <a:ext cx="5635625" cy="4840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04825" y="1185863"/>
            <a:ext cx="3316288" cy="3879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idx="10"/>
          </p:nvPr>
        </p:nvSpPr>
        <p:spPr>
          <a:xfrm>
            <a:off x="503238" y="5164138"/>
            <a:ext cx="2346325" cy="3889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CA742-4465-4CFE-9DD7-E9841FDFFBF1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76438" y="3968750"/>
            <a:ext cx="6048375" cy="4699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976438" y="506413"/>
            <a:ext cx="6048375" cy="3402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976438" y="4438650"/>
            <a:ext cx="6048375" cy="665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idx="10"/>
          </p:nvPr>
        </p:nvSpPr>
        <p:spPr>
          <a:xfrm>
            <a:off x="503238" y="5164138"/>
            <a:ext cx="2346325" cy="3889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EAA54F-4B0B-47DB-AE67-010262FD5A75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5164138"/>
            <a:ext cx="3194050" cy="38893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7226300" y="5164138"/>
            <a:ext cx="2346325" cy="38893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14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2B18FD36-CC1F-4BF3-9EF4-CC7D945DB707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  <p:pic>
        <p:nvPicPr>
          <p:cNvPr id="3" name="Picture 3" descr="A logo with blue and yellow text&#10;&#10;AI-generated content may be incorrect.">
            <a:extLst>
              <a:ext uri="{FF2B5EF4-FFF2-40B4-BE49-F238E27FC236}">
                <a16:creationId xmlns:a16="http://schemas.microsoft.com/office/drawing/2014/main" id="{FE155ADD-D565-0C8A-082B-F7A65F5DF64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2710"/>
            <a:ext cx="2448024" cy="607840"/>
          </a:xfrm>
          <a:prstGeom prst="rect">
            <a:avLst/>
          </a:prstGeom>
        </p:spPr>
      </p:pic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2DA4A8F5-17F2-FF4C-CE57-60F3A0F5B539}"/>
              </a:ext>
            </a:extLst>
          </p:cNvPr>
          <p:cNvCxnSpPr/>
          <p:nvPr userDrawn="1"/>
        </p:nvCxnSpPr>
        <p:spPr bwMode="auto">
          <a:xfrm>
            <a:off x="0" y="4995515"/>
            <a:ext cx="10080625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BAEB81AC-8914-6C93-4256-7201C0E2175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947412" y="5515610"/>
            <a:ext cx="203200" cy="914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600">
                <a:solidFill>
                  <a:srgbClr val="62646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ftr="0" dt="0"/>
  <p:txStyles>
    <p:titleStyle>
      <a:lvl1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cs typeface="DejaVu Sans" charset="0"/>
        </a:defRPr>
      </a:lvl2pPr>
      <a:lvl3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cs typeface="DejaVu Sans" charset="0"/>
        </a:defRPr>
      </a:lvl3pPr>
      <a:lvl4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cs typeface="DejaVu Sans" charset="0"/>
        </a:defRPr>
      </a:lvl4pPr>
      <a:lvl5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cs typeface="DejaVu Sans" charset="0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cs typeface="DejaVu Sans" charset="0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cs typeface="DejaVu Sans" charset="0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cs typeface="DejaVu Sans" charset="0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cs typeface="DejaVu San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150"/>
        </a:spcAft>
        <a:buClr>
          <a:srgbClr val="000000"/>
        </a:buClr>
        <a:buSzPct val="100000"/>
        <a:buFont typeface="Times New Roman" pitchFamily="16" charset="0"/>
        <a:buChar char="•"/>
        <a:defRPr sz="26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925"/>
        </a:spcAft>
        <a:buClr>
          <a:srgbClr val="000000"/>
        </a:buClr>
        <a:buSzPct val="100000"/>
        <a:buFont typeface="Times New Roman" pitchFamily="16" charset="0"/>
        <a:buChar char="–"/>
        <a:defRPr sz="24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688"/>
        </a:spcAft>
        <a:buClr>
          <a:srgbClr val="000000"/>
        </a:buClr>
        <a:buSzPct val="100000"/>
        <a:buFont typeface="Times New Roman" pitchFamily="16" charset="0"/>
        <a:buChar char="•"/>
        <a:defRPr sz="20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463"/>
        </a:spcAft>
        <a:buClr>
          <a:srgbClr val="000000"/>
        </a:buClr>
        <a:buSzPct val="100000"/>
        <a:buFont typeface="Times New Roman" pitchFamily="16" charset="0"/>
        <a:buChar char="–"/>
        <a:defRPr sz="16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38"/>
        </a:spcAft>
        <a:buClr>
          <a:srgbClr val="000000"/>
        </a:buClr>
        <a:buSzPct val="100000"/>
        <a:buFont typeface="Times New Roman" pitchFamily="16" charset="0"/>
        <a:buChar char="»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3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3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3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3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225425"/>
            <a:ext cx="9069386" cy="944563"/>
          </a:xfrm>
          <a:prstGeom prst="rect">
            <a:avLst/>
          </a:prstGeom>
          <a:solidFill>
            <a:srgbClr val="0070C0"/>
          </a:solidFill>
          <a:ln w="19080">
            <a:solidFill>
              <a:srgbClr val="FFBF00"/>
            </a:solidFill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327150"/>
            <a:ext cx="9069387" cy="3286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1336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5165725"/>
            <a:ext cx="2346325" cy="3889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14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5165725"/>
            <a:ext cx="2346325" cy="3889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14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657CC00-160B-4E6B-A271-DAF67F5124DD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  <p:pic>
        <p:nvPicPr>
          <p:cNvPr id="6" name="Picture 5" descr="A logo with blue and yellow text&#10;&#10;AI-generated content may be incorrect.">
            <a:extLst>
              <a:ext uri="{FF2B5EF4-FFF2-40B4-BE49-F238E27FC236}">
                <a16:creationId xmlns:a16="http://schemas.microsoft.com/office/drawing/2014/main" id="{49E5E7DA-F9ED-E554-5DEF-B181864F3982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871" y="4848157"/>
            <a:ext cx="3312120" cy="82239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123416A-9211-EB50-CC03-23C227B6910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947412" y="5515610"/>
            <a:ext cx="203200" cy="914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600">
                <a:solidFill>
                  <a:srgbClr val="62646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7" r:id="rId2"/>
    <p:sldLayoutId id="2147483663" r:id="rId3"/>
    <p:sldLayoutId id="2147483673" r:id="rId4"/>
    <p:sldLayoutId id="2147483674" r:id="rId5"/>
    <p:sldLayoutId id="2147483675" r:id="rId6"/>
    <p:sldLayoutId id="2147483676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hf hdr="0" ftr="0" dt="0"/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ea typeface="Noto Sans SC" charset="0"/>
          <a:cs typeface="Noto Sans SC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ea typeface="Noto Sans SC" charset="0"/>
          <a:cs typeface="Noto Sans SC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ea typeface="Noto Sans SC" charset="0"/>
          <a:cs typeface="Noto Sans SC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ea typeface="Noto Sans SC" charset="0"/>
          <a:cs typeface="Noto Sans SC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ea typeface="Noto Sans SC" charset="0"/>
          <a:cs typeface="Noto Sans SC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ea typeface="Noto Sans SC" charset="0"/>
          <a:cs typeface="Noto Sans SC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ea typeface="Noto Sans SC" charset="0"/>
          <a:cs typeface="Noto Sans SC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FFFFFF"/>
          </a:solidFill>
          <a:latin typeface="Arial" charset="0"/>
          <a:ea typeface="Noto Sans SC" charset="0"/>
          <a:cs typeface="Noto Sans SC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86" userDrawn="1">
          <p15:clr>
            <a:srgbClr val="F26B43"/>
          </p15:clr>
        </p15:guide>
        <p15:guide id="2" pos="31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8.jpe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7.png"/><Relationship Id="rId5" Type="http://schemas.openxmlformats.org/officeDocument/2006/relationships/image" Target="../media/image500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4.png"/><Relationship Id="rId5" Type="http://schemas.openxmlformats.org/officeDocument/2006/relationships/slideLayout" Target="../slideLayouts/slideLayout18.xml"/><Relationship Id="rId4" Type="http://schemas.openxmlformats.org/officeDocument/2006/relationships/video" Target="../media/media2.mp4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F3ADB88-C3A9-2633-55C1-89261B32FF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91822880-C027-4CAA-9A97-566EA96398C4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  <p:sp>
        <p:nvSpPr>
          <p:cNvPr id="3" name="Titre 6">
            <a:extLst>
              <a:ext uri="{FF2B5EF4-FFF2-40B4-BE49-F238E27FC236}">
                <a16:creationId xmlns:a16="http://schemas.microsoft.com/office/drawing/2014/main" id="{6CC903E9-70B6-4291-89C3-99B496174B5C}"/>
              </a:ext>
            </a:extLst>
          </p:cNvPr>
          <p:cNvSpPr txBox="1">
            <a:spLocks/>
          </p:cNvSpPr>
          <p:nvPr/>
        </p:nvSpPr>
        <p:spPr>
          <a:xfrm>
            <a:off x="-1" y="774819"/>
            <a:ext cx="10080625" cy="1039644"/>
          </a:xfrm>
          <a:prstGeom prst="rect">
            <a:avLst/>
          </a:prstGeom>
          <a:noFill/>
        </p:spPr>
        <p:txBody>
          <a:bodyPr/>
          <a:lstStyle>
            <a:lvl1pPr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3600">
                <a:solidFill>
                  <a:srgbClr val="FFFFFF"/>
                </a:solidFill>
                <a:latin typeface="Arial" charset="0"/>
                <a:cs typeface="DejaVu Sans" charset="0"/>
              </a:defRPr>
            </a:lvl2pPr>
            <a:lvl3pPr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3600">
                <a:solidFill>
                  <a:srgbClr val="FFFFFF"/>
                </a:solidFill>
                <a:latin typeface="Arial" charset="0"/>
                <a:cs typeface="DejaVu Sans" charset="0"/>
              </a:defRPr>
            </a:lvl3pPr>
            <a:lvl4pPr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3600">
                <a:solidFill>
                  <a:srgbClr val="FFFFFF"/>
                </a:solidFill>
                <a:latin typeface="Arial" charset="0"/>
                <a:cs typeface="DejaVu Sans" charset="0"/>
              </a:defRPr>
            </a:lvl4pPr>
            <a:lvl5pPr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3600">
                <a:solidFill>
                  <a:srgbClr val="FFFFFF"/>
                </a:solidFill>
                <a:latin typeface="Arial" charset="0"/>
                <a:cs typeface="DejaVu Sans" charset="0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3600">
                <a:solidFill>
                  <a:srgbClr val="FFFFFF"/>
                </a:solidFill>
                <a:latin typeface="Arial" charset="0"/>
                <a:cs typeface="DejaVu Sans" charset="0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3600">
                <a:solidFill>
                  <a:srgbClr val="FFFFFF"/>
                </a:solidFill>
                <a:latin typeface="Arial" charset="0"/>
                <a:cs typeface="DejaVu Sans" charset="0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3600">
                <a:solidFill>
                  <a:srgbClr val="FFFFFF"/>
                </a:solidFill>
                <a:latin typeface="Arial" charset="0"/>
                <a:cs typeface="DejaVu Sans" charset="0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3600">
                <a:solidFill>
                  <a:srgbClr val="FFFFFF"/>
                </a:solidFill>
                <a:latin typeface="Arial" charset="0"/>
                <a:cs typeface="DejaVu Sans" charset="0"/>
              </a:defRPr>
            </a:lvl9pPr>
          </a:lstStyle>
          <a:p>
            <a:pPr algn="ctr" eaLnBrk="1"/>
            <a:r>
              <a:rPr lang="it-IT" sz="3200" b="1" kern="0">
                <a:solidFill>
                  <a:schemeClr val="tx1"/>
                </a:solidFill>
              </a:rPr>
              <a:t>Air Gap </a:t>
            </a:r>
            <a:r>
              <a:rPr lang="en-US" sz="3200" b="1" kern="0">
                <a:solidFill>
                  <a:schemeClr val="tx1"/>
                </a:solidFill>
              </a:rPr>
              <a:t>Shape</a:t>
            </a:r>
            <a:r>
              <a:rPr lang="it-IT" sz="3200" b="1" kern="0">
                <a:solidFill>
                  <a:schemeClr val="tx1"/>
                </a:solidFill>
              </a:rPr>
              <a:t> Optimization for </a:t>
            </a:r>
            <a:br>
              <a:rPr lang="it-IT" sz="3200" b="1" kern="0">
                <a:solidFill>
                  <a:schemeClr val="tx1"/>
                </a:solidFill>
              </a:rPr>
            </a:br>
            <a:r>
              <a:rPr lang="it-IT" sz="3200" b="1" kern="0">
                <a:solidFill>
                  <a:schemeClr val="tx1"/>
                </a:solidFill>
              </a:rPr>
              <a:t>Minimizing Proximity Effect Losses in an Inductor</a:t>
            </a:r>
            <a:endParaRPr lang="fr-FR" sz="3200" b="1" ker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ous-titre 7">
                <a:extLst>
                  <a:ext uri="{FF2B5EF4-FFF2-40B4-BE49-F238E27FC236}">
                    <a16:creationId xmlns:a16="http://schemas.microsoft.com/office/drawing/2014/main" id="{3548C08C-460C-9F52-BA1A-4F6B3F0776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0764" y="1878537"/>
                <a:ext cx="7754112" cy="217312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49263" rtl="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115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Char char="•"/>
                  <a:defRPr sz="26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49263" rtl="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925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Char char="–"/>
                  <a:defRPr sz="2400">
                    <a:solidFill>
                      <a:srgbClr val="000000"/>
                    </a:solidFill>
                    <a:latin typeface="+mn-lt"/>
                    <a:cs typeface="+mn-cs"/>
                  </a:defRPr>
                </a:lvl2pPr>
                <a:lvl3pPr marL="1143000" indent="-228600" algn="l" defTabSz="449263" rtl="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688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Char char="•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3pPr>
                <a:lvl4pPr marL="1600200" indent="-228600" algn="l" defTabSz="449263" rtl="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463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Char char="–"/>
                  <a:defRPr sz="1600">
                    <a:solidFill>
                      <a:srgbClr val="000000"/>
                    </a:solidFill>
                    <a:latin typeface="+mn-lt"/>
                    <a:cs typeface="+mn-cs"/>
                  </a:defRPr>
                </a:lvl4pPr>
                <a:lvl5pPr marL="2057400" indent="-228600" algn="l" defTabSz="449263" rtl="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238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Char char="»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5pPr>
                <a:lvl6pPr marL="2514600" indent="-228600" algn="l" defTabSz="449263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238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6pPr>
                <a:lvl7pPr marL="2971800" indent="-228600" algn="l" defTabSz="449263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238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7pPr>
                <a:lvl8pPr marL="3429000" indent="-228600" algn="l" defTabSz="449263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238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8pPr>
                <a:lvl9pPr marL="3886200" indent="-228600" algn="l" defTabSz="449263" rtl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238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defRPr sz="2000">
                    <a:solidFill>
                      <a:srgbClr val="000000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400" b="1" kern="0"/>
                          <m:t>St</m:t>
                        </m:r>
                        <m:r>
                          <m:rPr>
                            <m:nor/>
                          </m:rPr>
                          <a:rPr lang="en-US" sz="1400" b="1" kern="0"/>
                          <m:t>é</m:t>
                        </m:r>
                        <m:r>
                          <m:rPr>
                            <m:nor/>
                          </m:rPr>
                          <a:rPr lang="en-US" sz="1400" b="1" kern="0"/>
                          <m:t>phane</m:t>
                        </m:r>
                        <m:r>
                          <m:rPr>
                            <m:nor/>
                          </m:rPr>
                          <a:rPr lang="en-US" sz="1400" b="1" kern="0"/>
                          <m:t> </m:t>
                        </m:r>
                        <m:r>
                          <m:rPr>
                            <m:nor/>
                          </m:rPr>
                          <a:rPr lang="en-US" sz="1400" b="1" kern="0"/>
                          <m:t>Gaydier</m:t>
                        </m:r>
                      </m:e>
                      <m:sup>
                        <m:r>
                          <a:rPr lang="en-US" sz="1400" b="0" i="1" kern="0">
                            <a:latin typeface="Cambria Math" panose="02040503050406030204" pitchFamily="18" charset="0"/>
                          </a:rPr>
                          <m:t>1, 2, 3</m:t>
                        </m:r>
                      </m:sup>
                    </m:sSup>
                  </m:oMath>
                </a14:m>
                <a:r>
                  <a:rPr lang="en-US" sz="1400" b="1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400" kern="0"/>
                          <m:t>Ita</m:t>
                        </m:r>
                        <m:r>
                          <m:rPr>
                            <m:nor/>
                          </m:rPr>
                          <a:rPr lang="en-US" sz="1400" kern="0"/>
                          <m:t>ï </m:t>
                        </m:r>
                        <m:r>
                          <m:rPr>
                            <m:nor/>
                          </m:rPr>
                          <a:rPr lang="en-US" sz="1400" kern="0"/>
                          <m:t>Zehavi</m:t>
                        </m:r>
                      </m:e>
                      <m:sup>
                        <m:r>
                          <a:rPr lang="en-US" sz="14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14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400" kern="0"/>
                          <m:t>Th</m:t>
                        </m:r>
                        <m:r>
                          <m:rPr>
                            <m:nor/>
                          </m:rPr>
                          <a:rPr lang="en-US" sz="1400" kern="0"/>
                          <m:t>é</m:t>
                        </m:r>
                        <m:r>
                          <m:rPr>
                            <m:nor/>
                          </m:rPr>
                          <a:rPr lang="en-US" sz="1400" kern="0"/>
                          <m:t>odore</m:t>
                        </m:r>
                        <m:r>
                          <m:rPr>
                            <m:nor/>
                          </m:rPr>
                          <a:rPr lang="en-US" sz="1400" kern="0"/>
                          <m:t> </m:t>
                        </m:r>
                        <m:r>
                          <m:rPr>
                            <m:nor/>
                          </m:rPr>
                          <a:rPr lang="en-US" sz="1400" kern="0"/>
                          <m:t>Cherri</m:t>
                        </m:r>
                        <m:r>
                          <m:rPr>
                            <m:nor/>
                          </m:rPr>
                          <a:rPr lang="en-US" sz="1400" kern="0"/>
                          <m:t>è</m:t>
                        </m:r>
                        <m:r>
                          <m:rPr>
                            <m:nor/>
                          </m:rPr>
                          <a:rPr lang="en-US" sz="1400" kern="0"/>
                          <m:t>re</m:t>
                        </m:r>
                      </m:e>
                      <m:sup>
                        <m:r>
                          <a:rPr lang="en-US" sz="1400" i="1" ker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sz="14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400" kern="0"/>
                          <m:t>Peter</m:t>
                        </m:r>
                        <m:r>
                          <m:rPr>
                            <m:nor/>
                          </m:rPr>
                          <a:rPr lang="en-US" sz="1400" kern="0"/>
                          <m:t> </m:t>
                        </m:r>
                        <m:r>
                          <m:rPr>
                            <m:nor/>
                          </m:rPr>
                          <a:rPr lang="fr-FR" sz="1400" b="0" i="0" kern="0" smtClean="0"/>
                          <m:t>G</m:t>
                        </m:r>
                        <m:r>
                          <m:rPr>
                            <m:nor/>
                          </m:rPr>
                          <a:rPr lang="en-US" sz="1400" kern="0"/>
                          <m:t>angl</m:t>
                        </m:r>
                      </m:e>
                      <m:sup>
                        <m:r>
                          <a:rPr lang="en-US" sz="1400" i="1" ker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1400" kern="0" dirty="0"/>
              </a:p>
              <a:p>
                <a:pPr marL="0" indent="0" algn="ctr">
                  <a:buNone/>
                </a:pPr>
                <a:endParaRPr lang="en-US" sz="800" kern="0" dirty="0"/>
              </a:p>
              <a:p>
                <a:pPr marL="0" indent="0">
                  <a:spcAft>
                    <a:spcPts val="603"/>
                  </a:spcAft>
                  <a:buNone/>
                </a:pPr>
                <a:r>
                  <a:rPr lang="en-US" sz="1200" kern="0" dirty="0"/>
                  <a:t>[1] Schneider Electric, Global Technology </a:t>
                </a:r>
                <a:r>
                  <a:rPr lang="en-US" sz="1200" kern="0" dirty="0" err="1"/>
                  <a:t>Eybens</a:t>
                </a:r>
                <a:r>
                  <a:rPr lang="en-US" sz="1200" kern="0" dirty="0"/>
                  <a:t>, France </a:t>
                </a:r>
              </a:p>
              <a:p>
                <a:pPr marL="0" indent="0">
                  <a:spcAft>
                    <a:spcPts val="603"/>
                  </a:spcAft>
                  <a:buNone/>
                </a:pPr>
                <a:r>
                  <a:rPr lang="en-US" sz="1200" kern="0" dirty="0"/>
                  <a:t>[2] Univ. Grenoble Alpes, CNRS, Grenoble INP, G2ELab, F-38000, Grenoble, France </a:t>
                </a:r>
              </a:p>
              <a:p>
                <a:pPr marL="0" indent="0">
                  <a:spcAft>
                    <a:spcPts val="603"/>
                  </a:spcAft>
                  <a:buNone/>
                </a:pPr>
                <a:r>
                  <a:rPr lang="en-US" sz="1200" kern="0" dirty="0"/>
                  <a:t>[3] Univ. Grenoble Alpes, CNRS, Grenoble INP, LJK, 38000 Grenoble, France </a:t>
                </a:r>
              </a:p>
              <a:p>
                <a:pPr marL="0" indent="0">
                  <a:spcAft>
                    <a:spcPts val="603"/>
                  </a:spcAft>
                  <a:buNone/>
                </a:pPr>
                <a:r>
                  <a:rPr lang="en-US" sz="1200" kern="0" dirty="0"/>
                  <a:t>[4] Electrical Engineering Department, ENS Paris-</a:t>
                </a:r>
                <a:r>
                  <a:rPr lang="en-US" sz="1200" kern="0" dirty="0" err="1"/>
                  <a:t>Saclay</a:t>
                </a:r>
                <a:r>
                  <a:rPr lang="en-US" sz="1200" kern="0" dirty="0"/>
                  <a:t>, Université Paris-</a:t>
                </a:r>
                <a:r>
                  <a:rPr lang="en-US" sz="1200" kern="0" dirty="0" err="1"/>
                  <a:t>Saclay</a:t>
                </a:r>
                <a:r>
                  <a:rPr lang="en-US" sz="1200" kern="0" dirty="0"/>
                  <a:t>, 91190 Gif-sur-Yvette, France</a:t>
                </a:r>
              </a:p>
              <a:p>
                <a:pPr marL="0" indent="0">
                  <a:spcAft>
                    <a:spcPts val="603"/>
                  </a:spcAft>
                  <a:buNone/>
                </a:pPr>
                <a:r>
                  <a:rPr lang="en-US" sz="1200" kern="0" dirty="0"/>
                  <a:t>[5] Université Paris-</a:t>
                </a:r>
                <a:r>
                  <a:rPr lang="en-US" sz="1200" kern="0" dirty="0" err="1"/>
                  <a:t>Saclay</a:t>
                </a:r>
                <a:r>
                  <a:rPr lang="en-US" sz="1200" kern="0" dirty="0"/>
                  <a:t>, </a:t>
                </a:r>
                <a:r>
                  <a:rPr lang="en-US" sz="1200" kern="0" dirty="0" err="1"/>
                  <a:t>CentraleSupélec</a:t>
                </a:r>
                <a:r>
                  <a:rPr lang="en-US" sz="1200" kern="0" dirty="0"/>
                  <a:t>, Sorbonne Université, CNRS, </a:t>
                </a:r>
                <a:r>
                  <a:rPr lang="en-US" sz="1200" kern="0" dirty="0" err="1"/>
                  <a:t>GeePs</a:t>
                </a:r>
                <a:r>
                  <a:rPr lang="en-US" sz="1200" kern="0" dirty="0"/>
                  <a:t>, 91192 Gif-sur-Yvette, France</a:t>
                </a:r>
              </a:p>
              <a:p>
                <a:pPr marL="0" indent="0">
                  <a:spcAft>
                    <a:spcPts val="603"/>
                  </a:spcAft>
                  <a:buNone/>
                </a:pPr>
                <a:r>
                  <a:rPr lang="en-US" sz="1200" kern="0" dirty="0"/>
                  <a:t>[6] Johann Radon Institute for Computational and Applied Mathematics (RICAM), ÖAW, 4040 Linz, Austria</a:t>
                </a:r>
              </a:p>
            </p:txBody>
          </p:sp>
        </mc:Choice>
        <mc:Fallback xmlns="">
          <p:sp>
            <p:nvSpPr>
              <p:cNvPr id="4" name="Sous-titre 7">
                <a:extLst>
                  <a:ext uri="{FF2B5EF4-FFF2-40B4-BE49-F238E27FC236}">
                    <a16:creationId xmlns:a16="http://schemas.microsoft.com/office/drawing/2014/main" id="{3548C08C-460C-9F52-BA1A-4F6B3F077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64" y="1878537"/>
                <a:ext cx="7754112" cy="2173121"/>
              </a:xfrm>
              <a:prstGeom prst="rect">
                <a:avLst/>
              </a:prstGeom>
              <a:blipFill>
                <a:blip r:embed="rId4"/>
                <a:stretch>
                  <a:fillRect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1">
            <a:extLst>
              <a:ext uri="{FF2B5EF4-FFF2-40B4-BE49-F238E27FC236}">
                <a16:creationId xmlns:a16="http://schemas.microsoft.com/office/drawing/2014/main" id="{E4F14681-4B23-159E-AD8F-FDC173A3EAE7}"/>
              </a:ext>
            </a:extLst>
          </p:cNvPr>
          <p:cNvSpPr txBox="1">
            <a:spLocks/>
          </p:cNvSpPr>
          <p:nvPr/>
        </p:nvSpPr>
        <p:spPr bwMode="auto">
          <a:xfrm>
            <a:off x="9373563" y="5895984"/>
            <a:ext cx="2786687" cy="944554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1400" kern="1200">
                <a:solidFill>
                  <a:srgbClr val="000000"/>
                </a:solidFill>
                <a:latin typeface="Arial" charset="0"/>
                <a:ea typeface="+mn-ea"/>
                <a:cs typeface="DejaVu Sans" charset="0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Arial" charset="0"/>
                <a:ea typeface="+mn-ea"/>
                <a:cs typeface="DejaVu Sans" charset="0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Arial" charset="0"/>
                <a:ea typeface="+mn-ea"/>
                <a:cs typeface="DejaVu Sans" charset="0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Arial" charset="0"/>
                <a:ea typeface="+mn-ea"/>
                <a:cs typeface="DejaVu Sans" charset="0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bg1"/>
                </a:solidFill>
                <a:latin typeface="Arial" charset="0"/>
                <a:ea typeface="+mn-ea"/>
                <a:cs typeface="DejaVu Sans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+mn-ea"/>
                <a:cs typeface="DejaVu Sans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+mn-ea"/>
                <a:cs typeface="DejaVu Sans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+mn-ea"/>
                <a:cs typeface="DejaVu Sans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+mn-ea"/>
                <a:cs typeface="DejaVu Sans" charset="0"/>
              </a:defRPr>
            </a:lvl9pPr>
          </a:lstStyle>
          <a:p>
            <a:pPr>
              <a:defRPr/>
            </a:pPr>
            <a:fld id="{91822880-C027-4CAA-9A97-566EA96398C4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  <p:pic>
        <p:nvPicPr>
          <p:cNvPr id="6" name="Image 5" descr="Une image contenant Police, texte, Graphiqu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232C815-1BA9-2DF2-0983-DFB7675056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33" y="5034708"/>
            <a:ext cx="1461846" cy="535879"/>
          </a:xfrm>
          <a:prstGeom prst="rect">
            <a:avLst/>
          </a:prstGeom>
        </p:spPr>
      </p:pic>
      <p:pic>
        <p:nvPicPr>
          <p:cNvPr id="7" name="Image 6" descr="Une image contenant texte, Police, capture d’écran, Graphique&#10;&#10;Le contenu généré par l’IA peut être incorrect.">
            <a:extLst>
              <a:ext uri="{FF2B5EF4-FFF2-40B4-BE49-F238E27FC236}">
                <a16:creationId xmlns:a16="http://schemas.microsoft.com/office/drawing/2014/main" id="{8AF4AFF0-2A46-0D94-3D51-7665BB00B2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248" y="4299824"/>
            <a:ext cx="927415" cy="583331"/>
          </a:xfrm>
          <a:prstGeom prst="rect">
            <a:avLst/>
          </a:prstGeom>
        </p:spPr>
      </p:pic>
      <p:pic>
        <p:nvPicPr>
          <p:cNvPr id="8" name="Image 7" descr="Une image contenant Graphique, symbole, logo, Police&#10;&#10;Le contenu généré par l’IA peut être incorrect.">
            <a:extLst>
              <a:ext uri="{FF2B5EF4-FFF2-40B4-BE49-F238E27FC236}">
                <a16:creationId xmlns:a16="http://schemas.microsoft.com/office/drawing/2014/main" id="{99E6A409-6F7D-2A6C-A7C1-2CD48C56A8F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21" y="4321414"/>
            <a:ext cx="512181" cy="578337"/>
          </a:xfrm>
          <a:prstGeom prst="rect">
            <a:avLst/>
          </a:prstGeom>
        </p:spPr>
      </p:pic>
      <p:pic>
        <p:nvPicPr>
          <p:cNvPr id="9" name="Image 8" descr="Une image contenant Police, Graphique, logo, capture d’écran&#10;&#10;Le contenu généré par l’IA peut être incorrect.">
            <a:extLst>
              <a:ext uri="{FF2B5EF4-FFF2-40B4-BE49-F238E27FC236}">
                <a16:creationId xmlns:a16="http://schemas.microsoft.com/office/drawing/2014/main" id="{710EFBC0-74AC-5DF2-B783-DF53106B3C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47" y="4303473"/>
            <a:ext cx="787247" cy="576034"/>
          </a:xfrm>
          <a:prstGeom prst="rect">
            <a:avLst/>
          </a:prstGeom>
        </p:spPr>
      </p:pic>
      <p:pic>
        <p:nvPicPr>
          <p:cNvPr id="10" name="Image 9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FD227F14-9173-3E2E-A83D-5998964F549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71" y="4321414"/>
            <a:ext cx="1430449" cy="572178"/>
          </a:xfrm>
          <a:prstGeom prst="rect">
            <a:avLst/>
          </a:prstGeom>
        </p:spPr>
      </p:pic>
      <p:pic>
        <p:nvPicPr>
          <p:cNvPr id="11" name="Image 10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4B31EE22-086B-21B0-7E22-3B4D64CAB78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779" y="5034708"/>
            <a:ext cx="1333573" cy="535060"/>
          </a:xfrm>
          <a:prstGeom prst="rect">
            <a:avLst/>
          </a:prstGeom>
        </p:spPr>
      </p:pic>
      <p:pic>
        <p:nvPicPr>
          <p:cNvPr id="13" name="Image 12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1D6394B3-C8F2-6611-FF10-43BF456B939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61" y="29755"/>
            <a:ext cx="2999278" cy="745064"/>
          </a:xfrm>
          <a:prstGeom prst="rect">
            <a:avLst/>
          </a:prstGeom>
        </p:spPr>
      </p:pic>
      <p:pic>
        <p:nvPicPr>
          <p:cNvPr id="14" name="Image 13" descr="Une image contenant Police, texte, Graphiqu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56B07C83-0D20-BB68-0D47-ACD5354CDF3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196" y="4309887"/>
            <a:ext cx="1283122" cy="580288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ABB6DEDD-9F81-DD07-D785-1CFBBAEBCC7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1071" y="4987652"/>
            <a:ext cx="1090347" cy="565423"/>
          </a:xfrm>
          <a:prstGeom prst="rect">
            <a:avLst/>
          </a:prstGeom>
        </p:spPr>
      </p:pic>
      <p:pic>
        <p:nvPicPr>
          <p:cNvPr id="15" name="Image 14" descr="Une image contenant Police, texte, logo, Graphique&#10;&#10;Le contenu généré par l’IA peut être incorrect.">
            <a:extLst>
              <a:ext uri="{FF2B5EF4-FFF2-40B4-BE49-F238E27FC236}">
                <a16:creationId xmlns:a16="http://schemas.microsoft.com/office/drawing/2014/main" id="{BF53B944-975D-D8BB-311B-413125FEBD0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29" y="4334395"/>
            <a:ext cx="933801" cy="572644"/>
          </a:xfrm>
          <a:prstGeom prst="rect">
            <a:avLst/>
          </a:prstGeom>
        </p:spPr>
      </p:pic>
      <p:pic>
        <p:nvPicPr>
          <p:cNvPr id="18" name="Image 17" descr="Une image contenant Police, Graphique, logo, cercle&#10;&#10;Le contenu généré par l’IA peut être incorrect.">
            <a:extLst>
              <a:ext uri="{FF2B5EF4-FFF2-40B4-BE49-F238E27FC236}">
                <a16:creationId xmlns:a16="http://schemas.microsoft.com/office/drawing/2014/main" id="{BFB119B6-0AC4-9FA6-A0C4-A97C6506FE5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457" y="4327573"/>
            <a:ext cx="576256" cy="576256"/>
          </a:xfrm>
          <a:prstGeom prst="rect">
            <a:avLst/>
          </a:prstGeom>
        </p:spPr>
      </p:pic>
      <p:pic>
        <p:nvPicPr>
          <p:cNvPr id="23" name="Image 22" descr="Une image contenant capture d’écran, Graphique, Police, graphisme&#10;&#10;Le contenu généré par l’IA peut être incorrect.">
            <a:extLst>
              <a:ext uri="{FF2B5EF4-FFF2-40B4-BE49-F238E27FC236}">
                <a16:creationId xmlns:a16="http://schemas.microsoft.com/office/drawing/2014/main" id="{36CD0D6E-D9EC-85A4-5A6A-14F5C4EE609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640" y="4332577"/>
            <a:ext cx="772629" cy="611079"/>
          </a:xfrm>
          <a:prstGeom prst="rect">
            <a:avLst/>
          </a:prstGeom>
        </p:spPr>
      </p:pic>
      <p:pic>
        <p:nvPicPr>
          <p:cNvPr id="17" name="Image 16" descr="Une image contenant Police, logo, Graphique, texte&#10;&#10;Le contenu généré par l’IA peut être incorrect.">
            <a:extLst>
              <a:ext uri="{FF2B5EF4-FFF2-40B4-BE49-F238E27FC236}">
                <a16:creationId xmlns:a16="http://schemas.microsoft.com/office/drawing/2014/main" id="{AF89B9F7-69C6-3C7B-E3C9-D813DDD7E73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360" y="5021702"/>
            <a:ext cx="976021" cy="542234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8366742-1B7E-CA7A-E672-1DBC1CE81E8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845960" y="5042436"/>
            <a:ext cx="2486499" cy="521500"/>
          </a:xfrm>
          <a:prstGeom prst="rect">
            <a:avLst/>
          </a:prstGeom>
        </p:spPr>
      </p:pic>
      <p:pic>
        <p:nvPicPr>
          <p:cNvPr id="19" name="Image 18" descr="Une image contenant Police, Graphique, graphisme, texte&#10;&#10;Le contenu généré par l’IA peut être incorrect.">
            <a:extLst>
              <a:ext uri="{FF2B5EF4-FFF2-40B4-BE49-F238E27FC236}">
                <a16:creationId xmlns:a16="http://schemas.microsoft.com/office/drawing/2014/main" id="{EA17FCFD-808B-D14B-0593-4CFAE051CEC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999" y="5016366"/>
            <a:ext cx="1365199" cy="55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60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9D49E1-471A-FC0C-C686-1DDA18D63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Part II - Methodology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883B7DFD-2AB3-A79B-018E-3BAB5A6ACC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899C29-4F32-8736-2E4E-9006EFCF9E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263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743962-DF8F-EB96-4D42-2F7775B8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Choices for the Parametrization h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1E8BA5-49B9-53F3-9DCF-09056F357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CB35694-CC89-F65E-BA22-CB1353DC3E26}"/>
              </a:ext>
            </a:extLst>
          </p:cNvPr>
          <p:cNvGrpSpPr/>
          <p:nvPr/>
        </p:nvGrpSpPr>
        <p:grpSpPr>
          <a:xfrm>
            <a:off x="386285" y="1841059"/>
            <a:ext cx="2978121" cy="2764964"/>
            <a:chOff x="1005048" y="1841059"/>
            <a:chExt cx="2978121" cy="2764964"/>
          </a:xfrm>
        </p:grpSpPr>
        <p:pic>
          <p:nvPicPr>
            <p:cNvPr id="8" name="Image 7" descr="Une image contenant texte, capture d’écran, ligne, diagramme&#10;&#10;Le contenu généré par l’IA peut être incorrect.">
              <a:extLst>
                <a:ext uri="{FF2B5EF4-FFF2-40B4-BE49-F238E27FC236}">
                  <a16:creationId xmlns:a16="http://schemas.microsoft.com/office/drawing/2014/main" id="{88481D3D-2F8C-6E64-951E-5ACAFBCD5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048" y="1841059"/>
              <a:ext cx="2485153" cy="2304065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79DD8BAA-4DC7-3CF8-CAE0-A49D52CE9824}"/>
                </a:ext>
              </a:extLst>
            </p:cNvPr>
            <p:cNvSpPr txBox="1"/>
            <p:nvPr/>
          </p:nvSpPr>
          <p:spPr>
            <a:xfrm>
              <a:off x="1118791" y="4170263"/>
              <a:ext cx="2864378" cy="43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</a:rPr>
                <a:t>Parametric Shape Optimization using </a:t>
              </a:r>
              <a:r>
                <a:rPr lang="en-US" sz="1200" b="1" dirty="0">
                  <a:solidFill>
                    <a:schemeClr val="tx1"/>
                  </a:solidFill>
                </a:rPr>
                <a:t>Control points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BA58606-88CA-4C5B-50B3-945498889454}"/>
              </a:ext>
            </a:extLst>
          </p:cNvPr>
          <p:cNvGrpSpPr/>
          <p:nvPr/>
        </p:nvGrpSpPr>
        <p:grpSpPr>
          <a:xfrm>
            <a:off x="3474069" y="1944435"/>
            <a:ext cx="2924793" cy="2661588"/>
            <a:chOff x="3347333" y="1923688"/>
            <a:chExt cx="2924793" cy="2661588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F82FE39-7151-0DD0-D760-6B2908A6EE80}"/>
                </a:ext>
              </a:extLst>
            </p:cNvPr>
            <p:cNvSpPr txBox="1"/>
            <p:nvPr/>
          </p:nvSpPr>
          <p:spPr>
            <a:xfrm>
              <a:off x="3386535" y="4149516"/>
              <a:ext cx="2846388" cy="43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</a:rPr>
                <a:t>Geometric Shape Optimization by</a:t>
              </a:r>
              <a:r>
                <a:rPr lang="en-US" sz="1200" b="1" dirty="0">
                  <a:solidFill>
                    <a:schemeClr val="tx1"/>
                  </a:solidFill>
                </a:rPr>
                <a:t> mesh deformation</a:t>
              </a:r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6346D42E-34B2-BE5D-CE40-8CE642BB9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7333" y="1923688"/>
              <a:ext cx="2924793" cy="1936545"/>
            </a:xfrm>
            <a:prstGeom prst="rect">
              <a:avLst/>
            </a:prstGeom>
          </p:spPr>
        </p:pic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9CDEA8F7-8C41-AE1E-4E04-D11C32279C4C}"/>
              </a:ext>
            </a:extLst>
          </p:cNvPr>
          <p:cNvSpPr txBox="1"/>
          <p:nvPr/>
        </p:nvSpPr>
        <p:spPr>
          <a:xfrm>
            <a:off x="6583983" y="4145124"/>
            <a:ext cx="2972673" cy="607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Geometric Shape Optimization </a:t>
            </a:r>
          </a:p>
          <a:p>
            <a:r>
              <a:rPr lang="en-US" sz="1200" dirty="0">
                <a:solidFill>
                  <a:schemeClr val="tx1"/>
                </a:solidFill>
              </a:rPr>
              <a:t>by</a:t>
            </a:r>
            <a:r>
              <a:rPr lang="en-US" sz="1200" b="1" dirty="0">
                <a:solidFill>
                  <a:schemeClr val="tx1"/>
                </a:solidFill>
              </a:rPr>
              <a:t> adaptative</a:t>
            </a:r>
            <a:r>
              <a:rPr lang="en-US" sz="1200" dirty="0">
                <a:solidFill>
                  <a:schemeClr val="tx1"/>
                </a:solidFill>
              </a:rPr>
              <a:t> mesh deformation</a:t>
            </a:r>
          </a:p>
          <a:p>
            <a:r>
              <a:rPr lang="en-US" sz="1200" dirty="0">
                <a:solidFill>
                  <a:schemeClr val="tx1"/>
                </a:solidFill>
              </a:rPr>
              <a:t>using MMG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06BFEA8-404A-444C-E417-BC4B4D24698B}"/>
                  </a:ext>
                </a:extLst>
              </p:cNvPr>
              <p:cNvSpPr txBox="1"/>
              <p:nvPr/>
            </p:nvSpPr>
            <p:spPr>
              <a:xfrm>
                <a:off x="500028" y="1382525"/>
                <a:ext cx="2717099" cy="321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1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06BFEA8-404A-444C-E417-BC4B4D246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28" y="1382525"/>
                <a:ext cx="2717099" cy="321306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2A48401-288C-243B-C2B9-0231A83E8788}"/>
                  </a:ext>
                </a:extLst>
              </p:cNvPr>
              <p:cNvSpPr txBox="1"/>
              <p:nvPr/>
            </p:nvSpPr>
            <p:spPr>
              <a:xfrm>
                <a:off x="3217127" y="1382525"/>
                <a:ext cx="6363470" cy="343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fr-FR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r-F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𝛀</m:t>
                          </m:r>
                        </m:e>
                        <m:sub>
                          <m:r>
                            <a:rPr lang="fr-F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𝛀</m:t>
                          </m:r>
                        </m:e>
                        <m:sub>
                          <m:r>
                            <a:rPr lang="fr-F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fr-FR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𝛀</m:t>
                          </m:r>
                        </m:e>
                        <m:sub>
                          <m:r>
                            <a:rPr lang="fr-F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fr-FR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2A48401-288C-243B-C2B9-0231A83E8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127" y="1382525"/>
                <a:ext cx="6363470" cy="343043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E6C89994-9811-2E9C-8EF3-4F6717150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7924" y="1938105"/>
            <a:ext cx="2924793" cy="192301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51CA197-7E88-5AB5-9509-33A4284EC410}"/>
              </a:ext>
            </a:extLst>
          </p:cNvPr>
          <p:cNvSpPr txBox="1"/>
          <p:nvPr/>
        </p:nvSpPr>
        <p:spPr>
          <a:xfrm>
            <a:off x="428344" y="4915020"/>
            <a:ext cx="9016241" cy="23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tx1"/>
                </a:solidFill>
              </a:rPr>
              <a:t>[1] https://www.mmgtools.org/</a:t>
            </a:r>
          </a:p>
        </p:txBody>
      </p:sp>
    </p:spTree>
    <p:extLst>
      <p:ext uri="{BB962C8B-B14F-4D97-AF65-F5344CB8AC3E}">
        <p14:creationId xmlns:p14="http://schemas.microsoft.com/office/powerpoint/2010/main" val="840309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123EDC-8998-66D5-E2A3-27487BD9C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Shape derivatives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C43934-CC71-AC9B-3109-863D717E9A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7F62DFF-A653-836D-DD5B-4C931B2E9445}"/>
                  </a:ext>
                </a:extLst>
              </p:cNvPr>
              <p:cNvSpPr txBox="1"/>
              <p:nvPr/>
            </p:nvSpPr>
            <p:spPr>
              <a:xfrm>
                <a:off x="503238" y="1347720"/>
                <a:ext cx="6156642" cy="3359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l" defTabSz="914400" eaLnBrk="0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</a:pPr>
                <a:r>
                  <a:rPr kumimoji="0" lang="en-US" altLang="fr-F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Shape derivative </a:t>
                </a:r>
                <a14:m>
                  <m:oMath xmlns:m="http://schemas.openxmlformats.org/officeDocument/2006/math">
                    <m:r>
                      <a:rPr kumimoji="0" lang="en-US" altLang="fr-FR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fr-FR" sz="1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derivative of a functional </a:t>
                </a:r>
                <a:r>
                  <a:rPr lang="en-US" altLang="fr-FR" sz="1200" dirty="0" err="1">
                    <a:solidFill>
                      <a:schemeClr val="tx1"/>
                    </a:solidFill>
                    <a:latin typeface="Arial" panose="020B0604020202020204" pitchFamily="34" charset="0"/>
                  </a:rPr>
                  <a:t>w.r.t.</a:t>
                </a:r>
                <a:r>
                  <a:rPr lang="en-US" altLang="fr-FR" sz="1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the deformation of a domain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None/>
                  <a:tabLst/>
                </a:pPr>
                <a:r>
                  <a:rPr kumimoji="0" lang="en-US" altLang="fr-FR" sz="1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Considering:</a:t>
                </a:r>
                <a:endParaRPr lang="en-US" altLang="fr-FR" sz="12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lvl="1" algn="l" defTabSz="914400" eaLnBrk="0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kumimoji="0" lang="en-US" altLang="fr-F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A bounded Lipschitz 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fr-F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kumimoji="0" lang="en-US" altLang="fr-F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1" algn="l" defTabSz="914400" eaLnBrk="0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altLang="fr-FR" sz="1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“Small and regular enough” </a:t>
                </a:r>
                <a:r>
                  <a:rPr lang="en-US" altLang="fr-FR" sz="1200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deformation fields </a:t>
                </a:r>
                <a14:m>
                  <m:oMath xmlns:m="http://schemas.openxmlformats.org/officeDocument/2006/math">
                    <m:r>
                      <a:rPr lang="en-US" altLang="fr-F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kumimoji="0" lang="en-US" altLang="fr-F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1" algn="l" defTabSz="914400" eaLnBrk="0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altLang="fr-FR" sz="1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A real-value function </a:t>
                </a:r>
                <a14:m>
                  <m:oMath xmlns:m="http://schemas.openxmlformats.org/officeDocument/2006/math">
                    <m:r>
                      <a:rPr lang="fr-FR" altLang="fr-F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fr-FR" altLang="fr-F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altLang="fr-FR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fr-FR" altLang="fr-F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altLang="fr-F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of the domain</a:t>
                </a:r>
                <a:endParaRPr lang="en-US" altLang="fr-FR" sz="12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lvl="0" algn="l" defTabSz="914400" eaLnBrk="0">
                  <a:lnSpc>
                    <a:spcPct val="100000"/>
                  </a:lnSpc>
                  <a:spcBef>
                    <a:spcPts val="600"/>
                  </a:spcBef>
                  <a:buClrTx/>
                  <a:buSzTx/>
                </a:pPr>
                <a:r>
                  <a:rPr lang="en-US" altLang="fr-FR" sz="1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We define the </a:t>
                </a:r>
                <a:r>
                  <a:rPr lang="en-US" altLang="fr-FR" sz="1200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deformed domain </a:t>
                </a:r>
                <a:r>
                  <a:rPr lang="en-US" altLang="fr-FR" sz="1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with respect to </a:t>
                </a:r>
                <a14:m>
                  <m:oMath xmlns:m="http://schemas.openxmlformats.org/officeDocument/2006/math">
                    <m:r>
                      <a:rPr lang="en-US" altLang="fr-F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fr-FR" altLang="fr-FR" sz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altLang="fr-FR" sz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to</m:t>
                    </m:r>
                    <m:r>
                      <a:rPr lang="fr-FR" altLang="fr-FR" sz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altLang="fr-FR" sz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be</m:t>
                    </m:r>
                  </m:oMath>
                </a14:m>
                <a:r>
                  <a:rPr lang="en-US" altLang="fr-FR" sz="1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fr-F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fr-FR" sz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fr-F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fr-F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fr-F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fr-F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𝐼𝑑</m:t>
                        </m:r>
                        <m:r>
                          <a:rPr lang="en-US" altLang="fr-F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altLang="fr-F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d>
                      <m:dPr>
                        <m:ctrlPr>
                          <a:rPr lang="en-US" altLang="fr-F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fr-FR" sz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fr-FR" altLang="fr-FR" sz="12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algn="l" defTabSz="914400" eaLnBrk="0">
                  <a:lnSpc>
                    <a:spcPct val="100000"/>
                  </a:lnSpc>
                  <a:spcBef>
                    <a:spcPts val="600"/>
                  </a:spcBef>
                  <a:buClrTx/>
                  <a:buSzTx/>
                </a:pPr>
                <a:r>
                  <a:rPr lang="en-US" altLang="fr-FR" sz="1200" kern="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The </a:t>
                </a:r>
                <a:r>
                  <a:rPr lang="en-US" altLang="fr-FR" sz="1200" b="1" kern="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shape derivative </a:t>
                </a:r>
                <a:r>
                  <a:rPr lang="en-US" altLang="fr-FR" sz="1200" kern="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fr-FR" sz="12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fr-FR" sz="1200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fr-FR" sz="1200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fr-FR" altLang="fr-FR" sz="1200" b="0" i="0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fr-FR" sz="1200" kern="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is the derivative of </a:t>
                </a:r>
                <a14:m>
                  <m:oMath xmlns:m="http://schemas.openxmlformats.org/officeDocument/2006/math">
                    <m:r>
                      <a:rPr lang="en-US" altLang="fr-FR" sz="12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fr-FR" sz="12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altLang="fr-FR" sz="12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fr-FR" sz="1200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fr-FR" sz="1200" i="1" kern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fr-FR" sz="1200" kern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altLang="fr-FR" sz="1200" i="1" kern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fr-FR" sz="1200" kern="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at </a:t>
                </a:r>
                <a14:m>
                  <m:oMath xmlns:m="http://schemas.openxmlformats.org/officeDocument/2006/math">
                    <m:r>
                      <a:rPr lang="en-US" altLang="fr-FR" sz="12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fr-FR" sz="12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fr-FR" sz="1200" kern="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</a:t>
                </a:r>
                <a:r>
                  <a:rPr kumimoji="0" lang="en-US" altLang="fr-F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:</a:t>
                </a:r>
              </a:p>
              <a:p>
                <a:pPr algn="l" defTabSz="914400" eaLnBrk="0">
                  <a:lnSpc>
                    <a:spcPct val="100000"/>
                  </a:lnSpc>
                  <a:spcBef>
                    <a:spcPts val="600"/>
                  </a:spcBef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fr-FR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fr-F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fr-FR" sz="1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fr-FR" sz="12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fr-FR" sz="1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e>
                      </m:d>
                      <m:r>
                        <a:rPr lang="en-US" altLang="fr-FR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fr-FR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fr-F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fr-FR" sz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altLang="fr-FR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altLang="fr-F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fr-F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altLang="fr-F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fr-F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fr-FR" sz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d>
                        <m:dPr>
                          <m:ctrlPr>
                            <a:rPr lang="en-US" altLang="fr-F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fr-F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fr-FR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altLang="fr-FR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altLang="fr-F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fr-F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kumimoji="0" lang="en-US" altLang="fr-F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algn="l" defTabSz="914400" eaLnBrk="0">
                  <a:lnSpc>
                    <a:spcPct val="100000"/>
                  </a:lnSpc>
                  <a:spcBef>
                    <a:spcPts val="600"/>
                  </a:spcBef>
                  <a:buClrTx/>
                  <a:buSzTx/>
                </a:pPr>
                <a:r>
                  <a:rPr lang="en-US" altLang="fr-FR" sz="1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We are searching a </a:t>
                </a:r>
                <a14:m>
                  <m:oMath xmlns:m="http://schemas.openxmlformats.org/officeDocument/2006/math">
                    <m:r>
                      <a:rPr lang="fr-FR" altLang="fr-F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fr-FR" sz="1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that is a </a:t>
                </a:r>
                <a:r>
                  <a:rPr lang="en-US" altLang="fr-FR" sz="1200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descent direction</a:t>
                </a:r>
                <a:r>
                  <a:rPr lang="en-US" altLang="fr-FR" sz="1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:</a:t>
                </a:r>
              </a:p>
              <a:p>
                <a:pPr algn="l" defTabSz="914400" eaLnBrk="0">
                  <a:lnSpc>
                    <a:spcPct val="100000"/>
                  </a:lnSpc>
                  <a:spcBef>
                    <a:spcPts val="600"/>
                  </a:spcBef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altLang="fr-F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p>
                            <m:sSupPr>
                              <m:ctrlPr>
                                <a:rPr lang="fr-FR" alt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alt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fr-FR" alt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fr-FR" alt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altLang="fr-FR" sz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  <m:d>
                            <m:dPr>
                              <m:ctrlPr>
                                <a:rPr lang="fr-FR" alt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alt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fr-FR" alt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&lt;0</m:t>
                          </m:r>
                          <m:r>
                            <m:rPr>
                              <m:nor/>
                            </m:rPr>
                            <a:rPr lang="en-US" altLang="fr-FR" sz="12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rPr>
                            <m:t> </m:t>
                          </m:r>
                        </m:e>
                      </m:borderBox>
                    </m:oMath>
                  </m:oMathPara>
                </a14:m>
                <a:endParaRPr lang="en-US" altLang="fr-FR" sz="12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algn="l" defTabSz="914400" eaLnBrk="0">
                  <a:lnSpc>
                    <a:spcPct val="100000"/>
                  </a:lnSpc>
                  <a:spcBef>
                    <a:spcPts val="600"/>
                  </a:spcBef>
                  <a:buClrTx/>
                  <a:buSzTx/>
                </a:pPr>
                <a:endParaRPr kumimoji="0" lang="en-US" altLang="fr-FR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algn="l" defTabSz="914400" eaLnBrk="0">
                  <a:lnSpc>
                    <a:spcPct val="100000"/>
                  </a:lnSpc>
                  <a:spcBef>
                    <a:spcPts val="600"/>
                  </a:spcBef>
                  <a:buClrTx/>
                  <a:buSzTx/>
                </a:pPr>
                <a:r>
                  <a:rPr kumimoji="0" lang="en-US" altLang="fr-FR" sz="1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Two approaches:</a:t>
                </a:r>
              </a:p>
              <a:p>
                <a:pPr algn="l" defTabSz="914400" eaLnBrk="0">
                  <a:lnSpc>
                    <a:spcPct val="100000"/>
                  </a:lnSpc>
                  <a:spcBef>
                    <a:spcPts val="600"/>
                  </a:spcBef>
                  <a:buClrTx/>
                  <a:buSzTx/>
                </a:pPr>
                <a:r>
                  <a:rPr lang="en-US" altLang="fr-FR" sz="1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In our “control points” approach, </a:t>
                </a:r>
                <a14:m>
                  <m:oMath xmlns:m="http://schemas.openxmlformats.org/officeDocument/2006/math">
                    <m:r>
                      <a:rPr lang="fr-FR" altLang="fr-F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fr-FR" sz="1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is defined on the control points</a:t>
                </a:r>
              </a:p>
              <a:p>
                <a:pPr algn="l" defTabSz="914400" eaLnBrk="0">
                  <a:lnSpc>
                    <a:spcPct val="100000"/>
                  </a:lnSpc>
                  <a:spcBef>
                    <a:spcPts val="600"/>
                  </a:spcBef>
                  <a:buClrTx/>
                  <a:buSzTx/>
                </a:pPr>
                <a:r>
                  <a:rPr lang="en-US" altLang="fr-FR" sz="1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In our “adaptative mesh deformation” approach, </a:t>
                </a:r>
                <a14:m>
                  <m:oMath xmlns:m="http://schemas.openxmlformats.org/officeDocument/2006/math">
                    <m:r>
                      <a:rPr lang="fr-FR" altLang="fr-F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kumimoji="0" lang="en-US" altLang="fr-F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is defined on the mesh nodes.</a:t>
                </a:r>
                <a:r>
                  <a:rPr kumimoji="0" lang="en-US" altLang="fr-F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endParaRPr lang="en-US" sz="12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7F62DFF-A653-836D-DD5B-4C931B2E9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38" y="1347720"/>
                <a:ext cx="6156642" cy="3359381"/>
              </a:xfrm>
              <a:prstGeom prst="rect">
                <a:avLst/>
              </a:prstGeom>
              <a:blipFill>
                <a:blip r:embed="rId2"/>
                <a:stretch>
                  <a:fillRect l="-99" t="-181" b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e 15">
            <a:extLst>
              <a:ext uri="{FF2B5EF4-FFF2-40B4-BE49-F238E27FC236}">
                <a16:creationId xmlns:a16="http://schemas.microsoft.com/office/drawing/2014/main" id="{79002D60-6715-347F-6557-BFFB95F28F17}"/>
              </a:ext>
            </a:extLst>
          </p:cNvPr>
          <p:cNvGrpSpPr/>
          <p:nvPr/>
        </p:nvGrpSpPr>
        <p:grpSpPr>
          <a:xfrm>
            <a:off x="6564924" y="2121826"/>
            <a:ext cx="3007700" cy="2337337"/>
            <a:chOff x="6564924" y="1980071"/>
            <a:chExt cx="3007700" cy="2337337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93956E4-70B8-8F95-1C08-1853B054D15C}"/>
                </a:ext>
              </a:extLst>
            </p:cNvPr>
            <p:cNvSpPr txBox="1"/>
            <p:nvPr/>
          </p:nvSpPr>
          <p:spPr>
            <a:xfrm>
              <a:off x="6564924" y="4053361"/>
              <a:ext cx="2935416" cy="264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</a:rPr>
                <a:t>Deformed domain</a:t>
              </a:r>
            </a:p>
          </p:txBody>
        </p:sp>
        <p:pic>
          <p:nvPicPr>
            <p:cNvPr id="15" name="Image 14" descr="Une image contenant conception, art&#10;&#10;Le contenu généré par l’IA peut être incorrect.">
              <a:extLst>
                <a:ext uri="{FF2B5EF4-FFF2-40B4-BE49-F238E27FC236}">
                  <a16:creationId xmlns:a16="http://schemas.microsoft.com/office/drawing/2014/main" id="{82D60609-311F-94D0-D36F-F767A076B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4924" y="1980071"/>
              <a:ext cx="3007700" cy="21169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6172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C99E02-3B60-E77D-0CCE-ABE94729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Shape Derivative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931AAB-2109-8D3B-030A-08B00A3FAF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B10343E-DD85-A7D5-A2C3-F3B3CD6F8D43}"/>
                  </a:ext>
                </a:extLst>
              </p:cNvPr>
              <p:cNvSpPr txBox="1"/>
              <p:nvPr/>
            </p:nvSpPr>
            <p:spPr>
              <a:xfrm>
                <a:off x="503239" y="1945114"/>
                <a:ext cx="4537074" cy="2281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l" defTabSz="914400" eaLnBrk="0">
                  <a:lnSpc>
                    <a:spcPct val="100000"/>
                  </a:lnSpc>
                  <a:spcBef>
                    <a:spcPts val="1000"/>
                  </a:spcBef>
                  <a:buClrTx/>
                  <a:buSzTx/>
                </a:pPr>
                <a:r>
                  <a:rPr kumimoji="0" lang="en-US" altLang="fr-FR" sz="14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For example,</a:t>
                </a:r>
                <a:r>
                  <a:rPr kumimoji="0" lang="en-US" altLang="fr-FR" sz="14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if we take a</a:t>
                </a:r>
                <a:r>
                  <a:rPr kumimoji="0" lang="en-US" altLang="fr-FR" sz="14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function</a:t>
                </a:r>
                <a:r>
                  <a:rPr kumimoji="0" lang="en-US" altLang="fr-FR" sz="14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supHide m:val="on"/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𝑓𝑑𝑥</m:t>
                        </m:r>
                      </m:e>
                    </m:nary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,</a:t>
                </a:r>
              </a:p>
              <a:p>
                <a:pPr lvl="0" algn="l" defTabSz="914400" eaLnBrk="0">
                  <a:lnSpc>
                    <a:spcPct val="100000"/>
                  </a:lnSpc>
                  <a:spcBef>
                    <a:spcPts val="1000"/>
                  </a:spcBef>
                  <a:buClrTx/>
                  <a:buSzTx/>
                </a:pPr>
                <a:r>
                  <a:rPr lang="en-US" sz="1400" dirty="0">
                    <a:solidFill>
                      <a:schemeClr val="tx1"/>
                    </a:solidFill>
                  </a:rPr>
                  <a:t>its shape derivative is:</a:t>
                </a:r>
              </a:p>
              <a:p>
                <a:pPr lvl="0" algn="l" defTabSz="914400" eaLnBrk="0">
                  <a:lnSpc>
                    <a:spcPct val="100000"/>
                  </a:lnSpc>
                  <a:spcBef>
                    <a:spcPts val="1000"/>
                  </a:spcBef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F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grow m:val="on"/>
                          <m:supHide m:val="on"/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grow m:val="on"/>
                          <m:supHide m:val="on"/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𝜕𝛺</m:t>
                          </m:r>
                        </m:sub>
                        <m:sup/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0" algn="l" defTabSz="914400" eaLnBrk="0">
                  <a:lnSpc>
                    <a:spcPct val="100000"/>
                  </a:lnSpc>
                  <a:spcBef>
                    <a:spcPts val="1000"/>
                  </a:spcBef>
                  <a:buClrTx/>
                  <a:buSzTx/>
                </a:pPr>
                <a:r>
                  <a:rPr lang="en-US" sz="1400" dirty="0">
                    <a:solidFill>
                      <a:schemeClr val="tx1"/>
                    </a:solidFill>
                  </a:rPr>
                  <a:t>This is the 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Reynolds transports theorem</a:t>
                </a:r>
                <a:r>
                  <a:rPr lang="en-US" sz="1400" dirty="0">
                    <a:solidFill>
                      <a:schemeClr val="tx1"/>
                    </a:solidFill>
                  </a:rPr>
                  <a:t>!</a:t>
                </a:r>
              </a:p>
              <a:p>
                <a:pPr lvl="0" algn="l" defTabSz="914400" eaLnBrk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Tx/>
                  <a:buSzTx/>
                </a:pPr>
                <a:r>
                  <a:rPr lang="en-US" sz="1400" dirty="0">
                    <a:solidFill>
                      <a:schemeClr val="tx1"/>
                    </a:solidFill>
                  </a:rPr>
                  <a:t>Finding a descent direction is obvious! For example:</a:t>
                </a:r>
              </a:p>
              <a:p>
                <a:pPr lvl="0" algn="l" defTabSz="914400" eaLnBrk="0">
                  <a:lnSpc>
                    <a:spcPct val="100000"/>
                  </a:lnSpc>
                  <a:spcBef>
                    <a:spcPts val="1000"/>
                  </a:spcBef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fr-F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𝑓𝑛</m:t>
                      </m:r>
                    </m:oMath>
                  </m:oMathPara>
                </a14:m>
                <a:endParaRPr lang="fr-FR" sz="1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B10343E-DD85-A7D5-A2C3-F3B3CD6F8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39" y="1945114"/>
                <a:ext cx="4537074" cy="2281971"/>
              </a:xfrm>
              <a:prstGeom prst="rect">
                <a:avLst/>
              </a:prstGeom>
              <a:blipFill>
                <a:blip r:embed="rId2"/>
                <a:stretch>
                  <a:fillRect l="-403" t="-17380" b="-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clipart, dessin, diagramm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80D85A3D-9771-B2F7-0927-CD14237030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067" y="1826875"/>
            <a:ext cx="3414072" cy="2016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484946-555F-9A66-8FBA-6A8B05E5B18B}"/>
                  </a:ext>
                </a:extLst>
              </p:cNvPr>
              <p:cNvSpPr txBox="1"/>
              <p:nvPr/>
            </p:nvSpPr>
            <p:spPr>
              <a:xfrm>
                <a:off x="5035550" y="4034745"/>
                <a:ext cx="4537074" cy="946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 eaLnBrk="0">
                  <a:lnSpc>
                    <a:spcPct val="100000"/>
                  </a:lnSpc>
                  <a:spcBef>
                    <a:spcPts val="300"/>
                  </a:spcBef>
                  <a:buClrTx/>
                  <a:buSzTx/>
                </a:pPr>
                <a:r>
                  <a:rPr kumimoji="0" lang="en-US" altLang="fr-F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Minimization of the integral.</a:t>
                </a:r>
              </a:p>
              <a:p>
                <a:pPr lvl="0" defTabSz="914400" eaLnBrk="0">
                  <a:lnSpc>
                    <a:spcPct val="100000"/>
                  </a:lnSpc>
                  <a:spcBef>
                    <a:spcPts val="300"/>
                  </a:spcBef>
                  <a:buClrTx/>
                  <a:buSzTx/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The deformation </a:t>
                </a:r>
                <a14:m>
                  <m:oMath xmlns:m="http://schemas.openxmlformats.org/officeDocument/2006/math">
                    <m:r>
                      <a:rPr lang="fr-F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fr-F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fr-F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makes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fr-FR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  <a:p>
                <a:pPr lvl="0" defTabSz="914400" eaLnBrk="0">
                  <a:lnSpc>
                    <a:spcPct val="100000"/>
                  </a:lnSpc>
                  <a:spcBef>
                    <a:spcPts val="300"/>
                  </a:spcBef>
                  <a:buClrTx/>
                  <a:buSzTx/>
                </a:pPr>
                <a:r>
                  <a:rPr lang="en-US" sz="1200" dirty="0">
                    <a:solidFill>
                      <a:schemeClr val="tx1"/>
                    </a:solidFill>
                  </a:rPr>
                  <a:t>shrink in the (red) region where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&gt; 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,</a:t>
                </a:r>
              </a:p>
              <a:p>
                <a:pPr lvl="0" defTabSz="914400" eaLnBrk="0">
                  <a:lnSpc>
                    <a:spcPct val="100000"/>
                  </a:lnSpc>
                  <a:spcBef>
                    <a:spcPts val="300"/>
                  </a:spcBef>
                  <a:buClrTx/>
                  <a:buSzTx/>
                </a:pPr>
                <a:r>
                  <a:rPr lang="en-US" sz="1200" dirty="0">
                    <a:solidFill>
                      <a:schemeClr val="tx1"/>
                    </a:solidFill>
                  </a:rPr>
                  <a:t>and expend in the (blue) region where </a:t>
                </a:r>
                <a14:m>
                  <m:oMath xmlns:m="http://schemas.openxmlformats.org/officeDocument/2006/math">
                    <m:r>
                      <a:rPr lang="fr-F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5484946-555F-9A66-8FBA-6A8B05E5B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550" y="4034745"/>
                <a:ext cx="4537074" cy="946414"/>
              </a:xfrm>
              <a:prstGeom prst="rect">
                <a:avLst/>
              </a:prstGeom>
              <a:blipFill>
                <a:blip r:embed="rId4"/>
                <a:stretch>
                  <a:fillRect t="-1290" b="-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97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CF4873-0752-C816-D4D2-DE64B1BF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Shape Derivatives of Losses &amp; Inductance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5025990-F610-EA42-8E92-4F2B93D329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3237" y="1192212"/>
                <a:ext cx="9069387" cy="3286125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spcBef>
                    <a:spcPts val="200"/>
                  </a:spcBef>
                  <a:buNone/>
                </a:pPr>
                <a:r>
                  <a:rPr lang="en-US" sz="1200" dirty="0"/>
                  <a:t>Recalling the formulas for the AC losses and the inductance : </a:t>
                </a:r>
              </a:p>
              <a:p>
                <a:pPr marL="285750" lvl="1">
                  <a:lnSpc>
                    <a:spcPct val="10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Losses :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fr-FR" sz="12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fr-FR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bar>
                      </m:e>
                    </m:d>
                    <m:r>
                      <a:rPr lang="en-US" sz="12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err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200" i="1" dirty="0" err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​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200" i="1" dirty="0" err="1">
                        <a:latin typeface="Cambria Math" panose="02040503050406030204" pitchFamily="18" charset="0"/>
                      </a:rPr>
                      <m:t>𝑓</m:t>
                    </m:r>
                    <m:nary>
                      <m:naryPr>
                        <m:limLoc m:val="undOvr"/>
                        <m:grow m:val="on"/>
                        <m:supHide m:val="on"/>
                        <m:ctrlPr>
                          <a:rPr lang="fr-FR" sz="12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fr-FR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200" dirty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fr-FR" sz="12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b>
                      <m:sup/>
                      <m:e>
                        <m:r>
                          <a:rPr lang="fr-FR" sz="1200" i="1" dirty="0">
                            <a:latin typeface="Cambria Math" panose="02040503050406030204" pitchFamily="18" charset="0"/>
                          </a:rPr>
                          <m:t>𝐼𝑚</m:t>
                        </m:r>
                        <m:d>
                          <m:dPr>
                            <m:ctrlPr>
                              <a:rPr lang="fr-FR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ar>
                              <m:barPr>
                                <m:ctrlPr>
                                  <a:rPr lang="fr-FR" sz="1200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sSub>
                                  <m:sSubPr>
                                    <m:ctrlPr>
                                      <a:rPr lang="fr-F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fr-FR" sz="12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bar>
                          </m:e>
                        </m:d>
                        <m:sSup>
                          <m:sSupPr>
                            <m:ctrlPr>
                              <a:rPr lang="fr-FR" sz="1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fr-FR" sz="1200" dirty="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bar>
                                  <m:barPr>
                                    <m:ctrlPr>
                                      <a:rPr lang="fr-FR" sz="1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fr-FR" sz="1200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bar>
                              </m:e>
                            </m:d>
                          </m:e>
                          <m:sup>
                            <m:r>
                              <a:rPr lang="fr-FR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1200" i="1" dirty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sz="1200" dirty="0"/>
                  <a:t> </a:t>
                </a:r>
              </a:p>
              <a:p>
                <a:pPr marL="285750" lvl="1">
                  <a:lnSpc>
                    <a:spcPct val="10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Inductance :  </a:t>
                </a:r>
                <a14:m>
                  <m:oMath xmlns:m="http://schemas.openxmlformats.org/officeDocument/2006/math">
                    <m:r>
                      <a:rPr lang="fr-FR" sz="12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fr-FR" sz="12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fr-FR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bar>
                      </m:e>
                    </m:d>
                    <m:r>
                      <a:rPr lang="fr-FR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fr-FR" sz="1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fr-F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2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fr-F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limLoc m:val="undOvr"/>
                        <m:grow m:val="on"/>
                        <m:supHide m:val="on"/>
                        <m:ctrlPr>
                          <a:rPr lang="fr-FR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fr-FR" sz="120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fr-F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ar>
                              <m:barPr>
                                <m:ctrlPr>
                                  <a:rPr lang="fr-FR" sz="1200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fr-FR" sz="1200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bar>
                          </m:e>
                        </m:d>
                        <m:sSup>
                          <m:sSupPr>
                            <m:ctrlPr>
                              <a:rPr lang="fr-F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fr-FR" sz="12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bar>
                                  <m:barPr>
                                    <m:ctrlPr>
                                      <a:rPr lang="fr-F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fr-FR" sz="1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bar>
                              </m:e>
                            </m:d>
                          </m:e>
                          <m:sup>
                            <m:r>
                              <a:rPr lang="fr-F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12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fr-FR" sz="1200" dirty="0"/>
              </a:p>
              <a:p>
                <a:pPr marL="0" indent="0">
                  <a:lnSpc>
                    <a:spcPct val="100000"/>
                  </a:lnSpc>
                  <a:spcBef>
                    <a:spcPts val="200"/>
                  </a:spcBef>
                  <a:buNone/>
                </a:pPr>
                <a:r>
                  <a:rPr lang="en-US" sz="1200" dirty="0"/>
                  <a:t>We introduce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fr-FR" sz="1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fr-F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2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fr-FR" sz="12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ba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fr-F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2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fr-FR" sz="12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bar>
                  </m:oMath>
                </a14:m>
                <a:r>
                  <a:rPr lang="en-US" sz="1200" dirty="0"/>
                  <a:t> the </a:t>
                </a:r>
                <a:r>
                  <a:rPr lang="en-US" sz="1200" b="1" dirty="0"/>
                  <a:t>adjoint states</a:t>
                </a:r>
                <a:r>
                  <a:rPr lang="en-US" sz="1200" dirty="0"/>
                  <a:t> given by the </a:t>
                </a:r>
                <a:r>
                  <a:rPr lang="en-US" sz="1200" b="1" dirty="0"/>
                  <a:t>adjoint equations </a:t>
                </a:r>
                <a:r>
                  <a:rPr lang="en-US" sz="1200" dirty="0"/>
                  <a:t>:</a:t>
                </a:r>
              </a:p>
              <a:p>
                <a:pPr>
                  <a:lnSpc>
                    <a:spcPct val="10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1200" i="1">
                        <a:latin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fr-F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fr-FR" sz="12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p>
                              <m:sSupPr>
                                <m:ctrlPr>
                                  <a:rPr lang="fr-FR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200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fr-FR" sz="12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bar>
                        <m:r>
                          <m:rPr>
                            <m:sty m:val="p"/>
                          </m:rPr>
                          <a:rPr lang="fr-FR" sz="1200">
                            <a:latin typeface="Cambria Math" panose="02040503050406030204" pitchFamily="18" charset="0"/>
                          </a:rPr>
                          <m:t>∇</m:t>
                        </m:r>
                        <m:bar>
                          <m:barPr>
                            <m:ctrlPr>
                              <a:rPr lang="fr-FR" sz="12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lang="fr-F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2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fr-FR" sz="12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bar>
                      </m:e>
                    </m:d>
                    <m:r>
                      <a:rPr lang="fr-FR" sz="12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fr-F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200" i="1">
                            <a:latin typeface="Cambria Math" panose="02040503050406030204" pitchFamily="18" charset="0"/>
                          </a:rPr>
                          <m:t>𝑑𝑃</m:t>
                        </m:r>
                      </m:num>
                      <m:den>
                        <m:r>
                          <a:rPr lang="fr-FR" sz="1200" i="1">
                            <a:latin typeface="Cambria Math" panose="02040503050406030204" pitchFamily="18" charset="0"/>
                          </a:rPr>
                          <m:t>𝑑</m:t>
                        </m:r>
                        <m:bar>
                          <m:barPr>
                            <m:ctrlPr>
                              <a:rPr lang="fr-FR" sz="12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fr-FR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bar>
                      </m:den>
                    </m:f>
                    <m:d>
                      <m:dPr>
                        <m:ctrlPr>
                          <a:rPr lang="fr-F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fr-FR" sz="12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fr-FR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bar>
                      </m:e>
                    </m:d>
                  </m:oMath>
                </a14:m>
                <a:endParaRPr lang="fr-FR" sz="1200" dirty="0"/>
              </a:p>
              <a:p>
                <a:pPr>
                  <a:lnSpc>
                    <a:spcPct val="10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1200" i="1">
                        <a:latin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fr-F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fr-FR" sz="12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p>
                              <m:sSupPr>
                                <m:ctrlPr>
                                  <a:rPr lang="fr-FR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200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fr-FR" sz="12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bar>
                        <m:r>
                          <m:rPr>
                            <m:sty m:val="p"/>
                          </m:rPr>
                          <a:rPr lang="fr-FR" sz="1200">
                            <a:latin typeface="Cambria Math" panose="02040503050406030204" pitchFamily="18" charset="0"/>
                          </a:rPr>
                          <m:t>∇</m:t>
                        </m:r>
                        <m:bar>
                          <m:barPr>
                            <m:ctrlPr>
                              <a:rPr lang="fr-FR" sz="12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lang="fr-F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2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fr-FR" sz="12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bar>
                      </m:e>
                    </m:d>
                    <m:r>
                      <a:rPr lang="fr-FR" sz="12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fr-F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200" i="1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fr-FR" sz="1200" i="1">
                            <a:latin typeface="Cambria Math" panose="02040503050406030204" pitchFamily="18" charset="0"/>
                          </a:rPr>
                          <m:t>𝑑</m:t>
                        </m:r>
                        <m:bar>
                          <m:barPr>
                            <m:ctrlPr>
                              <a:rPr lang="fr-FR" sz="12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fr-FR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bar>
                      </m:den>
                    </m:f>
                    <m:d>
                      <m:dPr>
                        <m:ctrlPr>
                          <a:rPr lang="fr-F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fr-FR" sz="12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fr-FR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bar>
                      </m:e>
                    </m:d>
                  </m:oMath>
                </a14:m>
                <a:r>
                  <a:rPr lang="en-US" sz="1200" b="1" dirty="0">
                    <a:effectLst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200"/>
                  </a:spcBef>
                  <a:buNone/>
                </a:pPr>
                <a:r>
                  <a:rPr lang="en-US" sz="1200" dirty="0"/>
                  <a:t>where the right-hand members are complex Fréchet-derivatives of real functions.</a:t>
                </a:r>
                <a:endParaRPr lang="en-US" sz="1200" b="1" dirty="0">
                  <a:effectLst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"/>
                  </a:spcBef>
                  <a:buNone/>
                </a:pPr>
                <a:r>
                  <a:rPr lang="en-US" sz="1200" dirty="0"/>
                  <a:t>We compute the </a:t>
                </a:r>
                <a:r>
                  <a:rPr lang="en-US" sz="1200" b="1" dirty="0"/>
                  <a:t>shape derivatives </a:t>
                </a:r>
                <a:r>
                  <a:rPr lang="en-US" sz="1200" dirty="0"/>
                  <a:t>using the </a:t>
                </a:r>
                <a:r>
                  <a:rPr lang="en-US" sz="1200" b="1" dirty="0"/>
                  <a:t>adjoint method</a:t>
                </a:r>
                <a:r>
                  <a:rPr lang="en-US" sz="1200" dirty="0"/>
                  <a:t> </a:t>
                </a:r>
                <a:r>
                  <a:rPr lang="en-US" sz="1200" dirty="0">
                    <a:effectLst/>
                  </a:rPr>
                  <a:t>and obtain :</a:t>
                </a:r>
              </a:p>
              <a:p>
                <a:pPr>
                  <a:lnSpc>
                    <a:spcPct val="10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sz="12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2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fr-FR" sz="12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12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200" b="0" i="0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d>
                      <m:dPr>
                        <m:ctrlPr>
                          <a:rPr lang="fr-FR" sz="12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2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fr-FR" sz="12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2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fr-FR" sz="12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fr-FR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fr-FR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FR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nary>
                          <m:naryPr>
                            <m:limLoc m:val="undOvr"/>
                            <m:grow m:val="on"/>
                            <m:supHide m:val="on"/>
                            <m:ctrlPr>
                              <a:rPr lang="fr-FR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fr-FR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sz="1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fr-FR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𝐼𝑚</m:t>
                            </m:r>
                            <m:d>
                              <m:dPr>
                                <m:ctrlP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bar>
                                  <m:barPr>
                                    <m:ctrlPr>
                                      <a:rPr lang="fr-FR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>
                                      <m:sSubPr>
                                        <m:ctrlPr>
                                          <a:rPr lang="fr-FR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r>
                                          <a:rPr lang="fr-FR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bar>
                              </m:e>
                            </m:d>
                            <m:sSub>
                              <m:sSubPr>
                                <m:ctrlP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fr-FR" sz="1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  <m:bar>
                              <m:barPr>
                                <m:ctrlP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bar>
                            <m:r>
                              <a:rPr lang="fr-FR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p>
                              <m:sSupPr>
                                <m:ctrlP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  <m:bar>
                                      <m:barPr>
                                        <m:ctrlPr>
                                          <a:rPr lang="fr-FR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fr-FR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bar>
                                  </m:e>
                                </m:d>
                              </m:e>
                              <m:sup>
                                <m: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fr-FR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  <m:r>
                          <a:rPr lang="fr-FR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limLoc m:val="undOvr"/>
                            <m:grow m:val="on"/>
                            <m:supHide m:val="on"/>
                            <m:ctrlPr>
                              <a:rPr lang="fr-FR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fr-FR" sz="12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  <m:sup/>
                          <m:e>
                            <m:bar>
                              <m:barPr>
                                <m:ctrlP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bar>
                            <m:sSub>
                              <m:sSubPr>
                                <m:ctrlP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fr-FR" sz="1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  <m:bar>
                              <m:barPr>
                                <m:ctrlP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bar>
                            <m:r>
                              <a:rPr lang="fr-FR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p>
                              <m:sSupPr>
                                <m:ctrlPr>
                                  <a:rPr lang="fr-FR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sz="1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12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  <m:bar>
                                      <m:barPr>
                                        <m:ctrlPr>
                                          <a:rPr lang="fr-FR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sSub>
                                          <m:sSubPr>
                                            <m:ctrlPr>
                                              <a:rPr lang="fr-FR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fr-FR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sub>
                                        </m:sSub>
                                      </m:e>
                                    </m:bar>
                                  </m:e>
                                </m:d>
                              </m:e>
                              <m:sup>
                                <m:r>
                                  <a:rPr lang="fr-FR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fr-FR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  <m:r>
                          <a:rPr lang="fr-FR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nary>
                          <m:naryPr>
                            <m:limLoc m:val="undOvr"/>
                            <m:grow m:val="on"/>
                            <m:supHide m:val="on"/>
                            <m:ctrlPr>
                              <a:rPr lang="fr-FR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fr-FR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sz="1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fr-FR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𝑗𝑑𝑖𝑣</m:t>
                            </m:r>
                            <m:r>
                              <a:rPr lang="fr-FR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sSup>
                              <m:sSupPr>
                                <m:ctrlPr>
                                  <a:rPr lang="fr-FR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bar>
                                  <m:barPr>
                                    <m:ctrlPr>
                                      <a:rPr lang="fr-FR" sz="1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>
                                      <m:sSubPr>
                                        <m:ctrlPr>
                                          <a:rPr lang="fr-FR" sz="12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2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fr-FR" sz="12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bar>
                              </m:e>
                              <m:sup>
                                <m:r>
                                  <a:rPr lang="fr-FR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fr-FR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e>
                    </m:d>
                  </m:oMath>
                </a14:m>
                <a:endParaRPr lang="en-US" sz="1200" dirty="0">
                  <a:solidFill>
                    <a:srgbClr val="C00000"/>
                  </a:solidFill>
                  <a:effectLst/>
                </a:endParaRPr>
              </a:p>
              <a:p>
                <a:pPr>
                  <a:lnSpc>
                    <a:spcPct val="10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sz="12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2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fr-FR" sz="12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12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200" b="0" i="0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d>
                      <m:dPr>
                        <m:ctrlPr>
                          <a:rPr lang="fr-FR" sz="12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2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fr-FR" sz="12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2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fr-FR" sz="12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sz="12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sz="12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2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fr-FR" sz="12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2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p>
                                <m:r>
                                  <a:rPr lang="fr-FR" sz="12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nary>
                          <m:naryPr>
                            <m:limLoc m:val="undOvr"/>
                            <m:grow m:val="on"/>
                            <m:supHide m:val="on"/>
                            <m:ctrlPr>
                              <a:rPr lang="fr-FR" sz="12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fr-FR" sz="1200" b="0" i="0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  <m:sup/>
                          <m:e>
                            <m:bar>
                              <m:barPr>
                                <m:ctrlP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bar>
                            <m:sSub>
                              <m:sSubPr>
                                <m:ctrlP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fr-FR" sz="1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  <m:bar>
                              <m:barPr>
                                <m:ctrlP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bar>
                            <m:r>
                              <a:rPr lang="fr-FR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p>
                              <m:sSupPr>
                                <m:ctrlP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  <m:bar>
                                      <m:barPr>
                                        <m:ctrlPr>
                                          <a:rPr lang="fr-FR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fr-FR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bar>
                                  </m:e>
                                </m:d>
                              </m:e>
                              <m:sup>
                                <m: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fr-FR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  <m:r>
                          <a:rPr lang="fr-FR" sz="12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   </m:t>
                        </m:r>
                        <m:nary>
                          <m:naryPr>
                            <m:limLoc m:val="undOvr"/>
                            <m:grow m:val="on"/>
                            <m:supHide m:val="on"/>
                            <m:ctrlPr>
                              <a:rPr lang="fr-FR" sz="12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fr-FR" sz="1200" b="0" i="0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  <m:sup/>
                          <m:e>
                            <m:bar>
                              <m:barPr>
                                <m:ctrlP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bar>
                            <m:sSub>
                              <m:sSubPr>
                                <m:ctrlP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fr-FR" sz="1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  <m:bar>
                              <m:barPr>
                                <m:ctrlP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bar>
                            <m:r>
                              <a:rPr lang="fr-FR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p>
                              <m:sSupPr>
                                <m:ctrlP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  <m:bar>
                                      <m:barPr>
                                        <m:ctrlPr>
                                          <a:rPr lang="fr-FR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sSub>
                                          <m:sSubPr>
                                            <m:ctrlPr>
                                              <a:rPr lang="fr-FR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fr-FR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sub>
                                        </m:sSub>
                                      </m:e>
                                    </m:bar>
                                  </m:e>
                                </m:d>
                              </m:e>
                              <m:sup>
                                <m: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fr-FR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  <m:r>
                          <a:rPr lang="fr-FR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nary>
                          <m:naryPr>
                            <m:limLoc m:val="undOvr"/>
                            <m:grow m:val="on"/>
                            <m:supHide m:val="on"/>
                            <m:ctrlPr>
                              <a:rPr lang="fr-FR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fr-FR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sz="1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fr-FR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fr-FR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r-FR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𝑑𝑖𝑣</m:t>
                            </m:r>
                            <m:r>
                              <a:rPr lang="fr-FR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fr-FR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bar>
                              <m:barPr>
                                <m:ctrlPr>
                                  <a:rPr lang="fr-FR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sSubSup>
                                  <m:sSubSupPr>
                                    <m:ctrlPr>
                                      <a:rPr lang="fr-FR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fr-FR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  <m:sup>
                                    <m:r>
                                      <a:rPr lang="fr-FR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bar>
                            <m:r>
                              <a:rPr lang="fr-FR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e>
                    </m:d>
                  </m:oMath>
                </a14:m>
                <a:endParaRPr lang="en-US" sz="1200" dirty="0">
                  <a:effectLst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"/>
                  </a:spcBef>
                  <a:buNone/>
                </a:pPr>
                <a:r>
                  <a:rPr lang="en-US" sz="1200" dirty="0">
                    <a:effectLst/>
                  </a:rPr>
                  <a:t>with the real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effectLst/>
                        <a:latin typeface="Cambria Math" panose="02040503050406030204" pitchFamily="18" charset="0"/>
                      </a:rPr>
                      <m:t>2×2 </m:t>
                    </m:r>
                  </m:oMath>
                </a14:m>
                <a:r>
                  <a:rPr lang="en-US" sz="1200" dirty="0">
                    <a:effectLst/>
                  </a:rPr>
                  <a:t>matrix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2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 dirty="0" smtClean="0">
                            <a:effectLst/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sz="1200" i="1" dirty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200" b="0" i="1" dirty="0" smtClean="0">
                        <a:effectLst/>
                        <a:latin typeface="Cambria Math" panose="02040503050406030204" pitchFamily="18" charset="0"/>
                      </a:rPr>
                      <m:t>𝑑𝑖𝑣</m:t>
                    </m:r>
                    <m:r>
                      <a:rPr lang="en-US" sz="1200" i="1" dirty="0" smtClean="0">
                        <a:effectLst/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en-US" sz="12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effectLst/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200" i="1" dirty="0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 dirty="0" smtClean="0"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i="1" dirty="0" smtClean="0">
                        <a:effectLst/>
                        <a:latin typeface="Cambria Math" panose="02040503050406030204" pitchFamily="18" charset="0"/>
                      </a:rPr>
                      <m:t>𝜕𝜙</m:t>
                    </m:r>
                    <m:r>
                      <a:rPr lang="en-US" sz="1200" i="1" dirty="0" smtClean="0"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i="1" dirty="0" smtClean="0">
                        <a:effectLst/>
                        <a:latin typeface="Cambria Math" panose="02040503050406030204" pitchFamily="18" charset="0"/>
                      </a:rPr>
                      <m:t>𝜕</m:t>
                    </m:r>
                    <m:sSup>
                      <m:sSupPr>
                        <m:ctrlPr>
                          <a:rPr lang="en-US" sz="12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 smtClean="0">
                            <a:effectLst/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200" i="1" dirty="0" smtClean="0">
                            <a:effectLst/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sz="1200" dirty="0">
                  <a:effectLst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200"/>
                  </a:spcBef>
                  <a:buNone/>
                </a:pPr>
                <a:r>
                  <a:rPr lang="en-US" sz="1400" b="1" dirty="0"/>
                  <a:t>Those derivative formulas don’t directly reveal the descent directions; we need another step</a:t>
                </a:r>
                <a:r>
                  <a:rPr lang="en-US" sz="1200" b="1" dirty="0"/>
                  <a:t>.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5025990-F610-EA42-8E92-4F2B93D329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3237" y="1192212"/>
                <a:ext cx="9069387" cy="3286125"/>
              </a:xfrm>
              <a:blipFill>
                <a:blip r:embed="rId3"/>
                <a:stretch>
                  <a:fillRect l="-1076" t="-17069" b="-33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EDBC3D-8C49-AD93-352C-D25609FF36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930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C8E744-78E6-B104-9D2D-F4DC43CD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Hilbertian Extension-Regularization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672638A-AAB4-7D68-E15D-FBB1A35104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/>
                  <a:t>The “Hilbertian extension-regularization” technique consists in solving a Lax-Milgram-type equation of the form: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6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>
                          <a:latin typeface="Cambria Math" panose="02040503050406030204" pitchFamily="18" charset="0"/>
                        </a:rPr>
                        <m:t>Find</m:t>
                      </m:r>
                      <m:r>
                        <a:rPr lang="en-US" sz="1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fr-F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i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fr-FR" sz="1400" b="0" i="0" smtClean="0">
                          <a:latin typeface="Cambria Math" panose="02040503050406030204" pitchFamily="18" charset="0"/>
                        </a:rPr>
                        <m:t>uch</m:t>
                      </m:r>
                      <m:r>
                        <a:rPr lang="fr-F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1400" b="0" i="0" smtClean="0">
                          <a:latin typeface="Cambria Math" panose="02040503050406030204" pitchFamily="18" charset="0"/>
                        </a:rPr>
                        <m:t>that</m:t>
                      </m:r>
                      <m:r>
                        <a:rPr lang="fr-FR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∀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40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/>
                  <a:t>where :</a:t>
                </a: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400"/>
                  <a:t> is any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/>
                  <a:t> (with wisely defined Dirichlet conditions),</a:t>
                </a: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⋅,⋅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1400"/>
                  <a:t> is any inner product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400"/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 b="0"/>
                  <a:t>Then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/>
                  <a:t> is a descent direction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400"/>
                  <a:t>.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1600"/>
                  <a:t>This procedure yields a </a:t>
                </a:r>
                <a:r>
                  <a:rPr lang="en-US" sz="1600" b="1"/>
                  <a:t>regularized descent direction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1600"/>
                  <a:t>with a </a:t>
                </a:r>
                <a:r>
                  <a:rPr lang="en-US" sz="1600" b="1">
                    <a:solidFill>
                      <a:schemeClr val="tx1"/>
                    </a:solidFill>
                  </a:rPr>
                  <a:t>structure</a:t>
                </a:r>
                <a:r>
                  <a:rPr lang="en-US" sz="1600"/>
                  <a:t> that can preserve the conductor's boundary.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672638A-AAB4-7D68-E15D-FBB1A35104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0" t="-1113" b="-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4134B3-2175-E974-667B-59C85A4340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949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BA78CE-9430-283D-64BB-64847C039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Unregularized the Deformation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D0CF5DD-AA97-A3C7-E26D-64EFBD682A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3238" y="1327151"/>
                <a:ext cx="9069385" cy="104267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400"/>
                  <a:t>With a deformation field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/>
                  <a:t> coming from: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𝐹𝑖𝑛𝑑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fr-FR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.∀</m:t>
                    </m:r>
                    <m:acc>
                      <m:accPr>
                        <m:chr m:val="̂"/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fr-FR" sz="1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sz="14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sz="1400">
                        <a:latin typeface="Cambria Math" panose="02040503050406030204" pitchFamily="18" charset="0"/>
                      </a:rPr>
                      <m:t>Ω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400" b="0" i="1">
                    <a:latin typeface="Cambria Math" panose="02040503050406030204" pitchFamily="18" charset="0"/>
                  </a:rPr>
                  <a:t>,</a:t>
                </a:r>
                <a:br>
                  <a:rPr lang="fr-FR" sz="1400" b="0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sz="1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1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D0CF5DD-AA97-A3C7-E26D-64EFBD682A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3238" y="1327151"/>
                <a:ext cx="9069385" cy="1042670"/>
              </a:xfrm>
              <a:blipFill>
                <a:blip r:embed="rId2"/>
                <a:stretch>
                  <a:fillRect l="-1210" t="-4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52597D-6471-E843-4700-93512D49FF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pic>
        <p:nvPicPr>
          <p:cNvPr id="6" name="Image 5" descr="Une image contenant Caractère coloré, capture d’écran, Bleu Majorelle, bleu&#10;&#10;Le contenu généré par l’IA peut être incorrect.">
            <a:extLst>
              <a:ext uri="{FF2B5EF4-FFF2-40B4-BE49-F238E27FC236}">
                <a16:creationId xmlns:a16="http://schemas.microsoft.com/office/drawing/2014/main" id="{FFA1014B-7EFA-8CAE-ECBA-7AD465120C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18" y="2835275"/>
            <a:ext cx="3043483" cy="20226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1627513-8CB9-3A48-EE77-1EDEC13BB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023" y="2838010"/>
            <a:ext cx="3205299" cy="2025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92B10D2C-8A1E-08A1-81ED-713E9BC714DE}"/>
                  </a:ext>
                </a:extLst>
              </p:cNvPr>
              <p:cNvSpPr txBox="1"/>
              <p:nvPr/>
            </p:nvSpPr>
            <p:spPr>
              <a:xfrm>
                <a:off x="443764" y="4901678"/>
                <a:ext cx="2962938" cy="26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Norm of </a:t>
                </a:r>
                <a14:m>
                  <m:oMath xmlns:m="http://schemas.openxmlformats.org/officeDocument/2006/math">
                    <m:r>
                      <a:rPr lang="fr-FR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92B10D2C-8A1E-08A1-81ED-713E9BC71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64" y="4901678"/>
                <a:ext cx="2962938" cy="264047"/>
              </a:xfrm>
              <a:prstGeom prst="rect">
                <a:avLst/>
              </a:prstGeom>
              <a:blipFill>
                <a:blip r:embed="rId5"/>
                <a:stretch>
                  <a:fillRect t="-6977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A6853BE-E413-9CB1-9C4D-CEA2DCD0D394}"/>
                  </a:ext>
                </a:extLst>
              </p:cNvPr>
              <p:cNvSpPr txBox="1"/>
              <p:nvPr/>
            </p:nvSpPr>
            <p:spPr>
              <a:xfrm>
                <a:off x="3526725" y="4901676"/>
                <a:ext cx="2962938" cy="26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Vector field </a:t>
                </a:r>
                <a14:m>
                  <m:oMath xmlns:m="http://schemas.openxmlformats.org/officeDocument/2006/math">
                    <m:r>
                      <a:rPr lang="fr-FR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A6853BE-E413-9CB1-9C4D-CEA2DCD0D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25" y="4901676"/>
                <a:ext cx="2962938" cy="264047"/>
              </a:xfrm>
              <a:prstGeom prst="rect">
                <a:avLst/>
              </a:prstGeom>
              <a:blipFill>
                <a:blip r:embed="rId6"/>
                <a:stretch>
                  <a:fillRect t="-6977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C530353B-8A05-0A57-9050-E2AAA958BBB1}"/>
              </a:ext>
            </a:extLst>
          </p:cNvPr>
          <p:cNvSpPr txBox="1"/>
          <p:nvPr/>
        </p:nvSpPr>
        <p:spPr>
          <a:xfrm>
            <a:off x="6609685" y="4901677"/>
            <a:ext cx="2962938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Deformed mesh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050B287-A9CA-4C85-DDCF-80A534D978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0983" y="2823230"/>
            <a:ext cx="3155757" cy="20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32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pture d’écran, Caractère coloré, Bleu électrique, bleu&#10;&#10;Le contenu généré par l’IA peut être incorrect.">
            <a:extLst>
              <a:ext uri="{FF2B5EF4-FFF2-40B4-BE49-F238E27FC236}">
                <a16:creationId xmlns:a16="http://schemas.microsoft.com/office/drawing/2014/main" id="{CEC1D060-B4C4-81A1-9243-B586352E5A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55" y="2835275"/>
            <a:ext cx="3041188" cy="202260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11B6CEE-58F5-B0AA-AE6B-B2F0C882B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477" y="2838732"/>
            <a:ext cx="3205300" cy="202276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58AD9A7-7280-7C1A-3ED2-D869CACFD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880" y="2823230"/>
            <a:ext cx="3152533" cy="202260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1BA78CE-9430-283D-64BB-64847C039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Regularized Deformation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D0CF5DD-AA97-A3C7-E26D-64EFBD682A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3238" y="1327151"/>
                <a:ext cx="9069385" cy="14864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400" dirty="0"/>
                  <a:t>With a deformation field </a:t>
                </a:r>
                <a14:m>
                  <m:oMath xmlns:m="http://schemas.openxmlformats.org/officeDocument/2006/math">
                    <m:r>
                      <a:rPr lang="fr-FR" sz="14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 coming from: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FR" sz="1400" i="1">
                        <a:latin typeface="Cambria Math" panose="02040503050406030204" pitchFamily="18" charset="0"/>
                      </a:rPr>
                      <m:t>𝐹𝑖𝑛𝑑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.∀</m:t>
                    </m:r>
                    <m:acc>
                      <m:accPr>
                        <m:chr m:val="̂"/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fr-FR" sz="1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sz="1400" i="1" dirty="0">
                    <a:latin typeface="Cambria Math" panose="02040503050406030204" pitchFamily="18" charset="0"/>
                  </a:rPr>
                  <a:t>,</a:t>
                </a:r>
                <a:br>
                  <a:rPr lang="fr-FR" sz="14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sz="14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sub>
                      </m:sSub>
                      <m:r>
                        <a:rPr lang="fr-FR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sz="1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fr-FR" sz="1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acc>
                                <m:accPr>
                                  <m:chr m:val="̂"/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sz="14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sub>
                      </m:sSub>
                      <m:r>
                        <a:rPr lang="fr-FR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1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d>
                        <m:d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with </a:t>
                </a:r>
                <a14:m>
                  <m:oMath xmlns:m="http://schemas.openxmlformats.org/officeDocument/2006/math">
                    <m:r>
                      <a:rPr lang="fr-FR" sz="14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d>
                          <m:d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4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</m:d>
                    <m:r>
                      <a:rPr lang="fr-FR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. </m:t>
                    </m:r>
                    <m:acc>
                      <m:accPr>
                        <m:chr m:val="⃗"/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fr-FR" sz="1400" i="1">
                        <a:latin typeface="Cambria Math" panose="02040503050406030204" pitchFamily="18" charset="0"/>
                      </a:rPr>
                      <m:t>=0 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4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. </m:t>
                    </m:r>
                    <m:acc>
                      <m:accPr>
                        <m:chr m:val="⃗"/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acc>
                    <m:r>
                      <a:rPr lang="fr-FR" sz="1400" i="1">
                        <a:latin typeface="Cambria Math" panose="02040503050406030204" pitchFamily="18" charset="0"/>
                      </a:rPr>
                      <m:t>=0 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4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D0CF5DD-AA97-A3C7-E26D-64EFBD682A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3238" y="1327151"/>
                <a:ext cx="9069385" cy="1486436"/>
              </a:xfrm>
              <a:blipFill>
                <a:blip r:embed="rId5"/>
                <a:stretch>
                  <a:fillRect l="-1210" t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52597D-6471-E843-4700-93512D49FF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24A3F24-F88C-91EE-DAD0-FC8D10D6ED48}"/>
                  </a:ext>
                </a:extLst>
              </p:cNvPr>
              <p:cNvSpPr txBox="1"/>
              <p:nvPr/>
            </p:nvSpPr>
            <p:spPr>
              <a:xfrm>
                <a:off x="443764" y="4901678"/>
                <a:ext cx="2962938" cy="26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Norm of </a:t>
                </a:r>
                <a14:m>
                  <m:oMath xmlns:m="http://schemas.openxmlformats.org/officeDocument/2006/math">
                    <m:r>
                      <a:rPr lang="fr-FR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24A3F24-F88C-91EE-DAD0-FC8D10D6E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64" y="4901678"/>
                <a:ext cx="2962938" cy="264047"/>
              </a:xfrm>
              <a:prstGeom prst="rect">
                <a:avLst/>
              </a:prstGeom>
              <a:blipFill>
                <a:blip r:embed="rId6"/>
                <a:stretch>
                  <a:fillRect t="-6977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43FA558F-2F68-E3CC-69F9-CC49DCEBFE75}"/>
                  </a:ext>
                </a:extLst>
              </p:cNvPr>
              <p:cNvSpPr txBox="1"/>
              <p:nvPr/>
            </p:nvSpPr>
            <p:spPr>
              <a:xfrm>
                <a:off x="3526725" y="4901676"/>
                <a:ext cx="2962938" cy="26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Vector field </a:t>
                </a:r>
                <a14:m>
                  <m:oMath xmlns:m="http://schemas.openxmlformats.org/officeDocument/2006/math">
                    <m:r>
                      <a:rPr lang="fr-FR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43FA558F-2F68-E3CC-69F9-CC49DCEBF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25" y="4901676"/>
                <a:ext cx="2962938" cy="264047"/>
              </a:xfrm>
              <a:prstGeom prst="rect">
                <a:avLst/>
              </a:prstGeom>
              <a:blipFill>
                <a:blip r:embed="rId7"/>
                <a:stretch>
                  <a:fillRect t="-6977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ZoneTexte 18">
            <a:extLst>
              <a:ext uri="{FF2B5EF4-FFF2-40B4-BE49-F238E27FC236}">
                <a16:creationId xmlns:a16="http://schemas.microsoft.com/office/drawing/2014/main" id="{B1F762CC-6936-F451-AF28-55CDD563E14F}"/>
              </a:ext>
            </a:extLst>
          </p:cNvPr>
          <p:cNvSpPr txBox="1"/>
          <p:nvPr/>
        </p:nvSpPr>
        <p:spPr>
          <a:xfrm>
            <a:off x="6609685" y="4901677"/>
            <a:ext cx="2962938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Deformed mesh</a:t>
            </a:r>
          </a:p>
        </p:txBody>
      </p:sp>
    </p:spTree>
    <p:extLst>
      <p:ext uri="{BB962C8B-B14F-4D97-AF65-F5344CB8AC3E}">
        <p14:creationId xmlns:p14="http://schemas.microsoft.com/office/powerpoint/2010/main" val="3928676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6B8B1F-EB19-B4D0-EEB4-BEC2B203F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Control Points Flowchart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CD0275-FAA1-9916-C2C9-8466C9AD4F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anchor="ctr"/>
          <a:lstStyle/>
          <a:p>
            <a:pPr>
              <a:defRPr/>
            </a:pPr>
            <a:fld id="{C73F2AC1-2DFF-41FB-BB7F-97D838902B4A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E7CAB8-D6C6-A0C9-9746-5EB019BA8C09}"/>
              </a:ext>
            </a:extLst>
          </p:cNvPr>
          <p:cNvSpPr/>
          <p:nvPr/>
        </p:nvSpPr>
        <p:spPr bwMode="auto">
          <a:xfrm>
            <a:off x="503238" y="2468969"/>
            <a:ext cx="709612" cy="3619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DejaVu Sans" charset="0"/>
              </a:rPr>
              <a:t>Start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2B3146-688E-B52F-95C2-DFFDF4D476D1}"/>
                  </a:ext>
                </a:extLst>
              </p:cNvPr>
              <p:cNvSpPr/>
              <p:nvPr/>
            </p:nvSpPr>
            <p:spPr bwMode="auto">
              <a:xfrm>
                <a:off x="1616050" y="2434044"/>
                <a:ext cx="1806600" cy="431800"/>
              </a:xfrm>
              <a:prstGeom prst="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14:m>
                  <m:oMath xmlns:m="http://schemas.openxmlformats.org/officeDocument/2006/math">
                    <m:r>
                      <a:rPr kumimoji="0" lang="en-US" sz="1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en-US" sz="1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←0</m:t>
                    </m:r>
                  </m:oMath>
                </a14:m>
                <a:r>
                  <a:rPr kumimoji="0" lang="en-US" sz="1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,</a:t>
                </a:r>
              </a:p>
              <a:p>
                <a:pPr marL="0" marR="0" indent="0" algn="ctr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r>
                  <a:rPr lang="en-US" sz="1000" dirty="0"/>
                  <a:t>Initialize the control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0" lang="en-US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2B3146-688E-B52F-95C2-DFFDF4D476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6050" y="2434044"/>
                <a:ext cx="1806600" cy="431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75198BE-FD3C-715A-182C-D223D516C10D}"/>
                  </a:ext>
                </a:extLst>
              </p:cNvPr>
              <p:cNvSpPr/>
              <p:nvPr/>
            </p:nvSpPr>
            <p:spPr bwMode="auto">
              <a:xfrm>
                <a:off x="3928112" y="2341969"/>
                <a:ext cx="2499479" cy="615950"/>
              </a:xfrm>
              <a:prstGeom prst="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r>
                  <a:rPr kumimoji="0" lang="en-US" sz="1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DejaVu Sans" charset="0"/>
                  </a:rPr>
                  <a:t>Generate the mesh based on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cs typeface="DejaVu Sans" charset="0"/>
                          </a:rPr>
                        </m:ctrlPr>
                      </m:sSubPr>
                      <m:e>
                        <m:r>
                          <a:rPr kumimoji="0" lang="en-US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cs typeface="DejaVu Sans" charset="0"/>
                          </a:rPr>
                          <m:t>𝑝</m:t>
                        </m:r>
                      </m:e>
                      <m:sub>
                        <m:r>
                          <a:rPr kumimoji="0" lang="en-US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cs typeface="DejaVu Sans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1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DejaVu Sans" charset="0"/>
                  </a:rPr>
                  <a:t>,</a:t>
                </a:r>
              </a:p>
              <a:p>
                <a:pPr marL="0" marR="0" indent="0" algn="ctr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r>
                  <a:rPr lang="en-US" sz="1000" dirty="0"/>
                  <a:t>Solve the magneto-harmonic equation,</a:t>
                </a:r>
              </a:p>
              <a:p>
                <a:pPr marL="0" marR="0" indent="0" algn="ctr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r>
                  <a:rPr kumimoji="0" lang="en-US" sz="1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DejaVu Sans" charset="0"/>
                  </a:rPr>
                  <a:t>Compute cost </a:t>
                </a:r>
                <a14:m>
                  <m:oMath xmlns:m="http://schemas.openxmlformats.org/officeDocument/2006/math">
                    <m:r>
                      <a:rPr kumimoji="0" lang="en-US" sz="1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DejaVu Sans" charset="0"/>
                      </a:rPr>
                      <m:t>𝐽</m:t>
                    </m:r>
                  </m:oMath>
                </a14:m>
                <a:endParaRPr kumimoji="0" lang="en-US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DejaVu Sans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75198BE-FD3C-715A-182C-D223D516C1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8112" y="2341969"/>
                <a:ext cx="2499479" cy="6159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osange 8">
            <a:extLst>
              <a:ext uri="{FF2B5EF4-FFF2-40B4-BE49-F238E27FC236}">
                <a16:creationId xmlns:a16="http://schemas.microsoft.com/office/drawing/2014/main" id="{2F49A92B-1B02-51F6-6804-F31AC6211063}"/>
              </a:ext>
            </a:extLst>
          </p:cNvPr>
          <p:cNvSpPr/>
          <p:nvPr/>
        </p:nvSpPr>
        <p:spPr bwMode="auto">
          <a:xfrm>
            <a:off x="7112729" y="2227669"/>
            <a:ext cx="2171700" cy="844550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DejaVu Sans" charset="0"/>
              </a:rPr>
              <a:t>Convergence 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51C806-C680-8DF9-B81F-2CE5D2ABD063}"/>
              </a:ext>
            </a:extLst>
          </p:cNvPr>
          <p:cNvSpPr/>
          <p:nvPr/>
        </p:nvSpPr>
        <p:spPr bwMode="auto">
          <a:xfrm>
            <a:off x="7830279" y="1336936"/>
            <a:ext cx="736600" cy="44979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1000" dirty="0"/>
              <a:t>End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DejaVu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6B4596A-9736-4577-4295-9AB8F12E812E}"/>
                  </a:ext>
                </a:extLst>
              </p:cNvPr>
              <p:cNvSpPr/>
              <p:nvPr/>
            </p:nvSpPr>
            <p:spPr bwMode="auto">
              <a:xfrm>
                <a:off x="7112729" y="3513157"/>
                <a:ext cx="2171700" cy="615950"/>
              </a:xfrm>
              <a:prstGeom prst="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r>
                  <a:rPr kumimoji="0" lang="en-US" sz="1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DejaVu Sans" charset="0"/>
                  </a:rPr>
                  <a:t>Solve adjoint equations,</a:t>
                </a:r>
              </a:p>
              <a:p>
                <a:pPr marL="0" marR="0" indent="0" algn="ctr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r>
                  <a:rPr lang="en-US" sz="1000" dirty="0"/>
                  <a:t>Compute shape derivative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m:rPr>
                        <m:sty m:val="p"/>
                      </m:rPr>
                      <a:rPr lang="en-US" sz="10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1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DejaVu Sans" charset="0"/>
                  </a:rPr>
                  <a:t>,</a:t>
                </a:r>
              </a:p>
              <a:p>
                <a:pPr marL="0" marR="0" indent="0" algn="ctr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r>
                  <a:rPr lang="en-US" sz="1000" dirty="0"/>
                  <a:t>Compute descent direction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kumimoji="0" lang="en-US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DejaVu Sans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6B4596A-9736-4577-4295-9AB8F12E8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2729" y="3513157"/>
                <a:ext cx="2171700" cy="6159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2E0AF4F-7E9E-FF4D-F93A-2EFD2B0C8D23}"/>
                  </a:ext>
                </a:extLst>
              </p:cNvPr>
              <p:cNvSpPr/>
              <p:nvPr/>
            </p:nvSpPr>
            <p:spPr bwMode="auto">
              <a:xfrm>
                <a:off x="7273717" y="4463274"/>
                <a:ext cx="1849724" cy="565923"/>
              </a:xfrm>
              <a:prstGeom prst="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r>
                  <a:rPr kumimoji="0" lang="fr-FR" sz="1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Update the control points:</a:t>
                </a:r>
              </a:p>
              <a:p>
                <a:pPr marL="0" marR="0" indent="0" algn="ctr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fr-FR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fr-FR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fr-FR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fr-FR" sz="1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kumimoji="0" lang="fr-FR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fr-FR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fr-FR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fr-FR" sz="1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fr-FR" sz="1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𝜏</m:t>
                    </m:r>
                    <m:sSub>
                      <m:sSubPr>
                        <m:ctrlPr>
                          <a:rPr kumimoji="0" lang="fr-FR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fr-FR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0" lang="fr-FR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fr-FR" sz="1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2E0AF4F-7E9E-FF4D-F93A-2EFD2B0C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73717" y="4463274"/>
                <a:ext cx="1849724" cy="5659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CF253CC-3D91-9CFB-0DB0-2B634AFD7921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 bwMode="auto">
          <a:xfrm>
            <a:off x="1212850" y="2649944"/>
            <a:ext cx="40320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954107E-3E9F-6C38-5850-E467A0E40D0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 bwMode="auto">
          <a:xfrm>
            <a:off x="3422650" y="2649944"/>
            <a:ext cx="505462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54A9EBD6-9103-42A7-DAB7-9B2ED27D334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 bwMode="auto">
          <a:xfrm>
            <a:off x="6427591" y="2649944"/>
            <a:ext cx="685138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E5B09447-1F35-6F43-AE57-4799551129BA}"/>
              </a:ext>
            </a:extLst>
          </p:cNvPr>
          <p:cNvCxnSpPr>
            <a:stCxn id="9" idx="0"/>
            <a:endCxn id="10" idx="2"/>
          </p:cNvCxnSpPr>
          <p:nvPr/>
        </p:nvCxnSpPr>
        <p:spPr bwMode="auto">
          <a:xfrm flipV="1">
            <a:off x="8198579" y="1786731"/>
            <a:ext cx="0" cy="44093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85034CBF-AD02-228E-068A-B683B5E1AF28}"/>
              </a:ext>
            </a:extLst>
          </p:cNvPr>
          <p:cNvCxnSpPr>
            <a:stCxn id="9" idx="2"/>
            <a:endCxn id="11" idx="0"/>
          </p:cNvCxnSpPr>
          <p:nvPr/>
        </p:nvCxnSpPr>
        <p:spPr bwMode="auto">
          <a:xfrm>
            <a:off x="8198579" y="3072219"/>
            <a:ext cx="0" cy="44093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C9E0DD09-E401-D502-0FF8-FD18307E0BC4}"/>
              </a:ext>
            </a:extLst>
          </p:cNvPr>
          <p:cNvSpPr txBox="1"/>
          <p:nvPr/>
        </p:nvSpPr>
        <p:spPr>
          <a:xfrm>
            <a:off x="8135808" y="1898744"/>
            <a:ext cx="488210" cy="2640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200" dirty="0">
                <a:solidFill>
                  <a:schemeClr val="tx1"/>
                </a:solidFill>
              </a:rPr>
              <a:t>Yes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36B555D-6F04-88C8-6712-AFCFBD0F56FC}"/>
              </a:ext>
            </a:extLst>
          </p:cNvPr>
          <p:cNvSpPr txBox="1"/>
          <p:nvPr/>
        </p:nvSpPr>
        <p:spPr>
          <a:xfrm>
            <a:off x="8135808" y="3114819"/>
            <a:ext cx="419095" cy="2640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200" dirty="0">
                <a:solidFill>
                  <a:schemeClr val="tx1"/>
                </a:solidFill>
              </a:rPr>
              <a:t>No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A8D6673-FEC2-99BE-4991-542A552E9A19}"/>
              </a:ext>
            </a:extLst>
          </p:cNvPr>
          <p:cNvCxnSpPr>
            <a:stCxn id="11" idx="2"/>
            <a:endCxn id="12" idx="0"/>
          </p:cNvCxnSpPr>
          <p:nvPr/>
        </p:nvCxnSpPr>
        <p:spPr bwMode="auto">
          <a:xfrm>
            <a:off x="8198579" y="4129107"/>
            <a:ext cx="0" cy="3341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63C8D45-D2D5-2B9E-5156-4ADCFDA7947F}"/>
                  </a:ext>
                </a:extLst>
              </p:cNvPr>
              <p:cNvSpPr/>
              <p:nvPr/>
            </p:nvSpPr>
            <p:spPr bwMode="auto">
              <a:xfrm>
                <a:off x="4536502" y="3671105"/>
                <a:ext cx="1282700" cy="300054"/>
              </a:xfrm>
              <a:prstGeom prst="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1000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fr-FR" sz="1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10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63C8D45-D2D5-2B9E-5156-4ADCFDA79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6502" y="3671105"/>
                <a:ext cx="1282700" cy="300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613D77EA-4356-D412-4090-FEC6EC60CC0B}"/>
              </a:ext>
            </a:extLst>
          </p:cNvPr>
          <p:cNvCxnSpPr>
            <a:stCxn id="12" idx="1"/>
            <a:endCxn id="41" idx="2"/>
          </p:cNvCxnSpPr>
          <p:nvPr/>
        </p:nvCxnSpPr>
        <p:spPr bwMode="auto">
          <a:xfrm rot="10800000">
            <a:off x="5177853" y="3971160"/>
            <a:ext cx="2095865" cy="775077"/>
          </a:xfrm>
          <a:prstGeom prst="bent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D339458D-F6CE-26A0-4642-AADB968A7055}"/>
              </a:ext>
            </a:extLst>
          </p:cNvPr>
          <p:cNvCxnSpPr>
            <a:cxnSpLocks/>
            <a:stCxn id="41" idx="0"/>
            <a:endCxn id="8" idx="2"/>
          </p:cNvCxnSpPr>
          <p:nvPr/>
        </p:nvCxnSpPr>
        <p:spPr bwMode="auto">
          <a:xfrm flipV="1">
            <a:off x="5177852" y="2957919"/>
            <a:ext cx="0" cy="71318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2869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6B8B1F-EB19-B4D0-EEB4-BEC2B203F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Adaptative Mesh Deformation Flowchart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CD0275-FAA1-9916-C2C9-8466C9AD4F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anchor="ctr"/>
          <a:lstStyle/>
          <a:p>
            <a:pPr>
              <a:defRPr/>
            </a:pPr>
            <a:fld id="{C73F2AC1-2DFF-41FB-BB7F-97D838902B4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E7CAB8-D6C6-A0C9-9746-5EB019BA8C09}"/>
              </a:ext>
            </a:extLst>
          </p:cNvPr>
          <p:cNvSpPr/>
          <p:nvPr/>
        </p:nvSpPr>
        <p:spPr bwMode="auto">
          <a:xfrm>
            <a:off x="503238" y="2468969"/>
            <a:ext cx="709612" cy="3619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DejaVu Sans" charset="0"/>
              </a:rPr>
              <a:t>Start</a:t>
            </a:r>
          </a:p>
        </p:txBody>
      </p:sp>
      <p:sp>
        <p:nvSpPr>
          <p:cNvPr id="9" name="Losange 8">
            <a:extLst>
              <a:ext uri="{FF2B5EF4-FFF2-40B4-BE49-F238E27FC236}">
                <a16:creationId xmlns:a16="http://schemas.microsoft.com/office/drawing/2014/main" id="{2F49A92B-1B02-51F6-6804-F31AC6211063}"/>
              </a:ext>
            </a:extLst>
          </p:cNvPr>
          <p:cNvSpPr/>
          <p:nvPr/>
        </p:nvSpPr>
        <p:spPr bwMode="auto">
          <a:xfrm>
            <a:off x="7112729" y="2227669"/>
            <a:ext cx="2171700" cy="844550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DejaVu Sans" charset="0"/>
              </a:rPr>
              <a:t>Convergence 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51C806-C680-8DF9-B81F-2CE5D2ABD063}"/>
              </a:ext>
            </a:extLst>
          </p:cNvPr>
          <p:cNvSpPr/>
          <p:nvPr/>
        </p:nvSpPr>
        <p:spPr bwMode="auto">
          <a:xfrm>
            <a:off x="7830279" y="1336936"/>
            <a:ext cx="736600" cy="44979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1000" dirty="0"/>
              <a:t>End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DejaVu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6B4596A-9736-4577-4295-9AB8F12E812E}"/>
                  </a:ext>
                </a:extLst>
              </p:cNvPr>
              <p:cNvSpPr/>
              <p:nvPr/>
            </p:nvSpPr>
            <p:spPr bwMode="auto">
              <a:xfrm>
                <a:off x="7112729" y="3513157"/>
                <a:ext cx="2171700" cy="615950"/>
              </a:xfrm>
              <a:prstGeom prst="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r>
                  <a:rPr kumimoji="0" lang="en-US" sz="1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DejaVu Sans" charset="0"/>
                  </a:rPr>
                  <a:t>Solve adjoint equations,</a:t>
                </a:r>
              </a:p>
              <a:p>
                <a:pPr marL="0" marR="0" indent="0" algn="ctr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r>
                  <a:rPr lang="en-US" sz="1000" dirty="0"/>
                  <a:t>Compute shape derivative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m:rPr>
                        <m:sty m:val="p"/>
                      </m:rPr>
                      <a:rPr lang="en-US" sz="10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1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DejaVu Sans" charset="0"/>
                  </a:rPr>
                  <a:t>,</a:t>
                </a:r>
              </a:p>
              <a:p>
                <a:pPr marL="0" marR="0" indent="0" algn="ctr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r>
                  <a:rPr lang="en-US" sz="1000" dirty="0"/>
                  <a:t>Compute descent direction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kumimoji="0" lang="en-US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DejaVu Sans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6B4596A-9736-4577-4295-9AB8F12E8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2729" y="3513157"/>
                <a:ext cx="2171700" cy="6159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2E0AF4F-7E9E-FF4D-F93A-2EFD2B0C8D23}"/>
                  </a:ext>
                </a:extLst>
              </p:cNvPr>
              <p:cNvSpPr/>
              <p:nvPr/>
            </p:nvSpPr>
            <p:spPr bwMode="auto">
              <a:xfrm>
                <a:off x="7273717" y="4463274"/>
                <a:ext cx="1849724" cy="565923"/>
              </a:xfrm>
              <a:prstGeom prst="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r>
                  <a:rPr kumimoji="0" lang="fr-FR" sz="1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Move the </a:t>
                </a:r>
                <a:r>
                  <a:rPr kumimoji="0" lang="fr-FR" sz="10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mesh</a:t>
                </a:r>
                <a:r>
                  <a:rPr kumimoji="0" lang="fr-FR" sz="1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kumimoji="0" lang="fr-FR" sz="10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nodes</a:t>
                </a:r>
                <a:r>
                  <a:rPr kumimoji="0" lang="fr-FR" sz="1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:</a:t>
                </a:r>
              </a:p>
              <a:p>
                <a:pPr marL="0" marR="0" indent="0" algn="ctr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fr-FR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fr-FR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0" lang="fr-FR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fr-FR" sz="1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kumimoji="0" lang="fr-FR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fr-FR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0" lang="fr-FR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fr-FR" sz="1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fr-FR" sz="1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𝜏</m:t>
                    </m:r>
                    <m:sSub>
                      <m:sSubPr>
                        <m:ctrlPr>
                          <a:rPr kumimoji="0" lang="fr-FR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fr-FR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0" lang="fr-FR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fr-FR" sz="1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0" lang="fr-FR" sz="1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2E0AF4F-7E9E-FF4D-F93A-2EFD2B0C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73717" y="4463274"/>
                <a:ext cx="1849724" cy="5659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E5B09447-1F35-6F43-AE57-4799551129BA}"/>
              </a:ext>
            </a:extLst>
          </p:cNvPr>
          <p:cNvCxnSpPr>
            <a:stCxn id="9" idx="0"/>
            <a:endCxn id="10" idx="2"/>
          </p:cNvCxnSpPr>
          <p:nvPr/>
        </p:nvCxnSpPr>
        <p:spPr bwMode="auto">
          <a:xfrm flipV="1">
            <a:off x="8198579" y="1786731"/>
            <a:ext cx="0" cy="44093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85034CBF-AD02-228E-068A-B683B5E1AF28}"/>
              </a:ext>
            </a:extLst>
          </p:cNvPr>
          <p:cNvCxnSpPr>
            <a:stCxn id="9" idx="2"/>
            <a:endCxn id="11" idx="0"/>
          </p:cNvCxnSpPr>
          <p:nvPr/>
        </p:nvCxnSpPr>
        <p:spPr bwMode="auto">
          <a:xfrm>
            <a:off x="8198579" y="3072219"/>
            <a:ext cx="0" cy="44093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C9E0DD09-E401-D502-0FF8-FD18307E0BC4}"/>
              </a:ext>
            </a:extLst>
          </p:cNvPr>
          <p:cNvSpPr txBox="1"/>
          <p:nvPr/>
        </p:nvSpPr>
        <p:spPr>
          <a:xfrm>
            <a:off x="8135808" y="1898744"/>
            <a:ext cx="488210" cy="2640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200" dirty="0">
                <a:solidFill>
                  <a:schemeClr val="tx1"/>
                </a:solidFill>
              </a:rPr>
              <a:t>Yes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36B555D-6F04-88C8-6712-AFCFBD0F56FC}"/>
              </a:ext>
            </a:extLst>
          </p:cNvPr>
          <p:cNvSpPr txBox="1"/>
          <p:nvPr/>
        </p:nvSpPr>
        <p:spPr>
          <a:xfrm>
            <a:off x="8135808" y="3114819"/>
            <a:ext cx="419095" cy="2640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200" dirty="0">
                <a:solidFill>
                  <a:schemeClr val="tx1"/>
                </a:solidFill>
              </a:rPr>
              <a:t>No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A8D6673-FEC2-99BE-4991-542A552E9A19}"/>
              </a:ext>
            </a:extLst>
          </p:cNvPr>
          <p:cNvCxnSpPr>
            <a:stCxn id="11" idx="2"/>
            <a:endCxn id="12" idx="0"/>
          </p:cNvCxnSpPr>
          <p:nvPr/>
        </p:nvCxnSpPr>
        <p:spPr bwMode="auto">
          <a:xfrm>
            <a:off x="8198579" y="4129107"/>
            <a:ext cx="0" cy="33416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63C8D45-D2D5-2B9E-5156-4ADCFDA7947F}"/>
                  </a:ext>
                </a:extLst>
              </p:cNvPr>
              <p:cNvSpPr/>
              <p:nvPr/>
            </p:nvSpPr>
            <p:spPr bwMode="auto">
              <a:xfrm>
                <a:off x="4536502" y="3671105"/>
                <a:ext cx="1282700" cy="300054"/>
              </a:xfrm>
              <a:prstGeom prst="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1000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fr-FR" sz="1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10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63C8D45-D2D5-2B9E-5156-4ADCFDA79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6502" y="3671105"/>
                <a:ext cx="1282700" cy="300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D339458D-F6CE-26A0-4642-AADB968A7055}"/>
              </a:ext>
            </a:extLst>
          </p:cNvPr>
          <p:cNvCxnSpPr>
            <a:cxnSpLocks/>
            <a:stCxn id="41" idx="0"/>
          </p:cNvCxnSpPr>
          <p:nvPr/>
        </p:nvCxnSpPr>
        <p:spPr bwMode="auto">
          <a:xfrm flipV="1">
            <a:off x="5177852" y="2957919"/>
            <a:ext cx="0" cy="71318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Losange 4">
                <a:extLst>
                  <a:ext uri="{FF2B5EF4-FFF2-40B4-BE49-F238E27FC236}">
                    <a16:creationId xmlns:a16="http://schemas.microsoft.com/office/drawing/2014/main" id="{FB1FFA02-1963-6AB1-71C9-570E6411B727}"/>
                  </a:ext>
                </a:extLst>
              </p:cNvPr>
              <p:cNvSpPr/>
              <p:nvPr/>
            </p:nvSpPr>
            <p:spPr bwMode="auto">
              <a:xfrm>
                <a:off x="4252991" y="4308765"/>
                <a:ext cx="1849723" cy="844550"/>
              </a:xfrm>
              <a:prstGeom prst="diamond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14:m>
                  <m:oMath xmlns:m="http://schemas.openxmlformats.org/officeDocument/2006/math">
                    <m:r>
                      <a:rPr kumimoji="0" lang="fr-FR" sz="1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DejaVu Sans" charset="0"/>
                      </a:rPr>
                      <m:t>𝑖</m:t>
                    </m:r>
                    <m:r>
                      <a:rPr kumimoji="0" lang="fr-FR" sz="1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DejaVu Sans" charset="0"/>
                      </a:rPr>
                      <m:t> % 5==0</m:t>
                    </m:r>
                  </m:oMath>
                </a14:m>
                <a:r>
                  <a:rPr kumimoji="0" lang="en-US" sz="1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DejaVu Sans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5" name="Losange 4">
                <a:extLst>
                  <a:ext uri="{FF2B5EF4-FFF2-40B4-BE49-F238E27FC236}">
                    <a16:creationId xmlns:a16="http://schemas.microsoft.com/office/drawing/2014/main" id="{FB1FFA02-1963-6AB1-71C9-570E6411B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2991" y="4308765"/>
                <a:ext cx="1849723" cy="844550"/>
              </a:xfrm>
              <a:prstGeom prst="diamond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542D6D9-B1C5-5F65-F5B5-12B5884A6A5A}"/>
              </a:ext>
            </a:extLst>
          </p:cNvPr>
          <p:cNvSpPr/>
          <p:nvPr/>
        </p:nvSpPr>
        <p:spPr bwMode="auto">
          <a:xfrm>
            <a:off x="2211671" y="4527550"/>
            <a:ext cx="1740629" cy="431800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Perform</a:t>
            </a:r>
            <a:r>
              <a:rPr kumimoji="0" lang="fr-F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MMG </a:t>
            </a:r>
            <a:r>
              <a:rPr kumimoji="0" lang="fr-F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remeshing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97E0D23-A4D2-AD74-4469-D3E4ADBA40C0}"/>
              </a:ext>
            </a:extLst>
          </p:cNvPr>
          <p:cNvCxnSpPr>
            <a:cxnSpLocks/>
            <a:stCxn id="12" idx="1"/>
            <a:endCxn id="5" idx="3"/>
          </p:cNvCxnSpPr>
          <p:nvPr/>
        </p:nvCxnSpPr>
        <p:spPr bwMode="auto">
          <a:xfrm flipH="1" flipV="1">
            <a:off x="6102714" y="4731040"/>
            <a:ext cx="1171003" cy="1519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24F0F1A-7C00-25B9-326F-EF48C3DD0726}"/>
              </a:ext>
            </a:extLst>
          </p:cNvPr>
          <p:cNvCxnSpPr>
            <a:cxnSpLocks/>
            <a:stCxn id="5" idx="0"/>
            <a:endCxn id="41" idx="2"/>
          </p:cNvCxnSpPr>
          <p:nvPr/>
        </p:nvCxnSpPr>
        <p:spPr bwMode="auto">
          <a:xfrm flipH="1" flipV="1">
            <a:off x="5177852" y="3971159"/>
            <a:ext cx="1" cy="33760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C68BF47-BECF-A660-5518-2DC915939F13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 bwMode="auto">
          <a:xfrm flipH="1">
            <a:off x="3952300" y="4731040"/>
            <a:ext cx="300691" cy="1241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AA2EB8F2-2EA5-BCBE-75FA-9445C69F9A97}"/>
              </a:ext>
            </a:extLst>
          </p:cNvPr>
          <p:cNvCxnSpPr>
            <a:stCxn id="7" idx="0"/>
            <a:endCxn id="41" idx="1"/>
          </p:cNvCxnSpPr>
          <p:nvPr/>
        </p:nvCxnSpPr>
        <p:spPr bwMode="auto">
          <a:xfrm rot="5400000" flipH="1" flipV="1">
            <a:off x="3456035" y="3447083"/>
            <a:ext cx="706418" cy="1454516"/>
          </a:xfrm>
          <a:prstGeom prst="bent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3CB2664E-F6BE-F85B-1DD6-A27FE977474A}"/>
              </a:ext>
            </a:extLst>
          </p:cNvPr>
          <p:cNvSpPr txBox="1"/>
          <p:nvPr/>
        </p:nvSpPr>
        <p:spPr>
          <a:xfrm>
            <a:off x="5102554" y="4042316"/>
            <a:ext cx="419095" cy="2640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200" dirty="0">
                <a:solidFill>
                  <a:schemeClr val="tx1"/>
                </a:solidFill>
              </a:rPr>
              <a:t>No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F7172CF-8138-B4FA-8681-584101FD7369}"/>
              </a:ext>
            </a:extLst>
          </p:cNvPr>
          <p:cNvSpPr txBox="1"/>
          <p:nvPr/>
        </p:nvSpPr>
        <p:spPr>
          <a:xfrm>
            <a:off x="3903970" y="4527550"/>
            <a:ext cx="488210" cy="2640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200" dirty="0">
                <a:solidFill>
                  <a:schemeClr val="tx1"/>
                </a:solidFill>
              </a:rPr>
              <a:t>Yes</a:t>
            </a:r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F6ED4D9-2EA6-2FA3-0F47-8CB567347488}"/>
                  </a:ext>
                </a:extLst>
              </p:cNvPr>
              <p:cNvSpPr/>
              <p:nvPr/>
            </p:nvSpPr>
            <p:spPr bwMode="auto">
              <a:xfrm>
                <a:off x="1616050" y="2434044"/>
                <a:ext cx="1806600" cy="431800"/>
              </a:xfrm>
              <a:prstGeom prst="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en-US" sz="1000" dirty="0"/>
              </a:p>
              <a:p>
                <a:r>
                  <a:rPr lang="en-US" sz="1000" dirty="0"/>
                  <a:t>Initialize the mesh</a:t>
                </a: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F6ED4D9-2EA6-2FA3-0F47-8CB567347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6050" y="2434044"/>
                <a:ext cx="1806600" cy="4318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058C67A-465C-A59A-FE42-165054BEEA74}"/>
                  </a:ext>
                </a:extLst>
              </p:cNvPr>
              <p:cNvSpPr/>
              <p:nvPr/>
            </p:nvSpPr>
            <p:spPr bwMode="auto">
              <a:xfrm>
                <a:off x="3928112" y="2341969"/>
                <a:ext cx="2499479" cy="615950"/>
              </a:xfrm>
              <a:prstGeom prst="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000" dirty="0"/>
                  <a:t>Solve the magneto-harmonic equation,</a:t>
                </a:r>
              </a:p>
              <a:p>
                <a:r>
                  <a:rPr lang="en-US" sz="1000" dirty="0"/>
                  <a:t>Compute cost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sz="10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058C67A-465C-A59A-FE42-165054BEEA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8112" y="2341969"/>
                <a:ext cx="2499479" cy="6159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DEA214AE-BFEF-24D5-CC5D-E5FC9AC5C73C}"/>
              </a:ext>
            </a:extLst>
          </p:cNvPr>
          <p:cNvCxnSpPr>
            <a:cxnSpLocks/>
            <a:endCxn id="40" idx="1"/>
          </p:cNvCxnSpPr>
          <p:nvPr/>
        </p:nvCxnSpPr>
        <p:spPr bwMode="auto">
          <a:xfrm>
            <a:off x="1212850" y="2649944"/>
            <a:ext cx="40320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0993C060-C16E-204E-6296-6D9078425707}"/>
              </a:ext>
            </a:extLst>
          </p:cNvPr>
          <p:cNvCxnSpPr>
            <a:stCxn id="40" idx="3"/>
            <a:endCxn id="42" idx="1"/>
          </p:cNvCxnSpPr>
          <p:nvPr/>
        </p:nvCxnSpPr>
        <p:spPr bwMode="auto">
          <a:xfrm>
            <a:off x="3422650" y="2649944"/>
            <a:ext cx="505462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1387DF69-6232-E910-5FD2-7FC3F4795803}"/>
              </a:ext>
            </a:extLst>
          </p:cNvPr>
          <p:cNvCxnSpPr>
            <a:stCxn id="42" idx="3"/>
            <a:endCxn id="9" idx="1"/>
          </p:cNvCxnSpPr>
          <p:nvPr/>
        </p:nvCxnSpPr>
        <p:spPr bwMode="auto">
          <a:xfrm>
            <a:off x="6427591" y="2649944"/>
            <a:ext cx="685138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30771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1595B6-F910-AC8B-7CFD-CEE0B7D29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CF4A7C-810B-345D-90D3-D64589C34A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68579EB-6EDA-1CEF-1C8B-B8EA30944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32" y="1454205"/>
            <a:ext cx="2223463" cy="2347978"/>
          </a:xfr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447EE6D-AE54-CB55-61F9-ADB8CED34542}"/>
              </a:ext>
            </a:extLst>
          </p:cNvPr>
          <p:cNvSpPr txBox="1"/>
          <p:nvPr/>
        </p:nvSpPr>
        <p:spPr>
          <a:xfrm>
            <a:off x="503237" y="1190959"/>
            <a:ext cx="6006619" cy="4247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sz="1400" dirty="0">
                <a:solidFill>
                  <a:schemeClr val="tx1"/>
                </a:solidFill>
              </a:rPr>
              <a:t>We want to optimize an </a:t>
            </a:r>
            <a:r>
              <a:rPr lang="en-US" sz="1400" b="1" dirty="0">
                <a:solidFill>
                  <a:schemeClr val="tx1"/>
                </a:solidFill>
              </a:rPr>
              <a:t>inductor </a:t>
            </a:r>
            <a:r>
              <a:rPr lang="en-US" sz="1400" dirty="0">
                <a:solidFill>
                  <a:schemeClr val="tx1"/>
                </a:solidFill>
              </a:rPr>
              <a:t>to minimize the AC losses due to the </a:t>
            </a:r>
            <a:r>
              <a:rPr lang="en-US" sz="1400" b="1" dirty="0">
                <a:solidFill>
                  <a:schemeClr val="tx1"/>
                </a:solidFill>
              </a:rPr>
              <a:t>fringing effect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  <a:endParaRPr lang="en-US" sz="1400" b="1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</a:pPr>
            <a:endParaRPr lang="en-US" sz="1400" b="1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</a:pPr>
            <a:r>
              <a:rPr lang="en-US" sz="1400" dirty="0">
                <a:solidFill>
                  <a:schemeClr val="tx1"/>
                </a:solidFill>
              </a:rPr>
              <a:t>Possible solutions :</a:t>
            </a:r>
          </a:p>
          <a:p>
            <a:pPr marL="285750" indent="-285750" algn="l">
              <a:spcBef>
                <a:spcPts val="300"/>
              </a:spcBef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Distributed air gaps</a:t>
            </a:r>
          </a:p>
          <a:p>
            <a:pPr marL="285750" indent="-285750" algn="l">
              <a:spcBef>
                <a:spcPts val="300"/>
              </a:spcBef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Change winding distribution of the conductor [1]</a:t>
            </a:r>
          </a:p>
          <a:p>
            <a:pPr marL="285750" indent="-285750" algn="l">
              <a:spcBef>
                <a:spcPts val="300"/>
              </a:spcBef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Optimize air gap profile (e.g. with heuristic methods [2])</a:t>
            </a:r>
          </a:p>
          <a:p>
            <a:pPr marL="285750" indent="-285750" algn="l">
              <a:spcBef>
                <a:spcPts val="300"/>
              </a:spcBef>
              <a:buFontTx/>
              <a:buChar char="-"/>
            </a:pPr>
            <a:endParaRPr lang="en-US" sz="1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</a:pPr>
            <a:r>
              <a:rPr lang="en-US" sz="1400" b="1" dirty="0">
                <a:solidFill>
                  <a:schemeClr val="tx1"/>
                </a:solidFill>
              </a:rPr>
              <a:t>Our proposition : </a:t>
            </a:r>
            <a:r>
              <a:rPr lang="en-US" sz="1400" dirty="0">
                <a:solidFill>
                  <a:schemeClr val="tx1"/>
                </a:solidFill>
              </a:rPr>
              <a:t>We optimize the </a:t>
            </a:r>
            <a:r>
              <a:rPr lang="en-US" sz="1400" b="1" dirty="0">
                <a:solidFill>
                  <a:schemeClr val="tx1"/>
                </a:solidFill>
              </a:rPr>
              <a:t>air gap profile </a:t>
            </a:r>
            <a:r>
              <a:rPr lang="en-US" sz="1400" dirty="0">
                <a:solidFill>
                  <a:schemeClr val="tx1"/>
                </a:solidFill>
              </a:rPr>
              <a:t>using </a:t>
            </a:r>
            <a:r>
              <a:rPr lang="en-US" sz="1400" b="1" dirty="0">
                <a:solidFill>
                  <a:schemeClr val="tx1"/>
                </a:solidFill>
              </a:rPr>
              <a:t>gradient descent methods.</a:t>
            </a:r>
          </a:p>
          <a:p>
            <a:pPr marL="285750" indent="-285750" algn="l">
              <a:spcBef>
                <a:spcPts val="300"/>
              </a:spcBef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Converge faster</a:t>
            </a:r>
          </a:p>
          <a:p>
            <a:pPr marL="285750" indent="-285750" algn="l">
              <a:spcBef>
                <a:spcPts val="300"/>
              </a:spcBef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More flexible parametrization</a:t>
            </a:r>
          </a:p>
          <a:p>
            <a:pPr algn="l">
              <a:spcBef>
                <a:spcPts val="300"/>
              </a:spcBef>
            </a:pPr>
            <a:endParaRPr lang="en-US" sz="8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</a:pPr>
            <a:r>
              <a:rPr lang="en-US" sz="1000" dirty="0">
                <a:solidFill>
                  <a:schemeClr val="tx1"/>
                </a:solidFill>
              </a:rPr>
              <a:t>[1] R.A. Jensen and C.R. Sullivan, “Optimal core dimensional ratios for minimizing winding loss in high-frequency gapped-inductor windings,” </a:t>
            </a:r>
          </a:p>
          <a:p>
            <a:pPr algn="l">
              <a:spcBef>
                <a:spcPts val="300"/>
              </a:spcBef>
            </a:pPr>
            <a:r>
              <a:rPr lang="en-US" sz="1000" dirty="0">
                <a:solidFill>
                  <a:schemeClr val="tx1"/>
                </a:solidFill>
              </a:rPr>
              <a:t>[2] D.I. </a:t>
            </a:r>
            <a:r>
              <a:rPr lang="en-US" sz="1000" dirty="0" err="1">
                <a:solidFill>
                  <a:schemeClr val="tx1"/>
                </a:solidFill>
              </a:rPr>
              <a:t>Zaikin</a:t>
            </a:r>
            <a:r>
              <a:rPr lang="en-US" sz="1000" dirty="0">
                <a:solidFill>
                  <a:schemeClr val="tx1"/>
                </a:solidFill>
              </a:rPr>
              <a:t>, S. </a:t>
            </a:r>
            <a:r>
              <a:rPr lang="en-US" sz="1000" dirty="0" err="1">
                <a:solidFill>
                  <a:schemeClr val="tx1"/>
                </a:solidFill>
              </a:rPr>
              <a:t>Jonasen</a:t>
            </a:r>
            <a:r>
              <a:rPr lang="en-US" sz="1000" dirty="0">
                <a:solidFill>
                  <a:schemeClr val="tx1"/>
                </a:solidFill>
              </a:rPr>
              <a:t>, and S.L. Mikkelsen, “An Air-Gap Shape Optimization for Fringing Field Eddy Current Loss Reductions in Power Magnetics,”</a:t>
            </a:r>
          </a:p>
          <a:p>
            <a:pPr algn="l">
              <a:spcBef>
                <a:spcPts val="300"/>
              </a:spcBef>
            </a:pPr>
            <a:r>
              <a:rPr lang="en-US" sz="1000" dirty="0">
                <a:solidFill>
                  <a:schemeClr val="tx1"/>
                </a:solidFill>
              </a:rPr>
              <a:t>[3] https://info.triadmagnetics.com/blog/basics-of-inductors</a:t>
            </a:r>
          </a:p>
          <a:p>
            <a:pPr algn="l">
              <a:spcBef>
                <a:spcPts val="300"/>
              </a:spcBef>
            </a:pPr>
            <a:r>
              <a:rPr lang="en-US" sz="1000" dirty="0">
                <a:solidFill>
                  <a:schemeClr val="tx1"/>
                </a:solidFill>
              </a:rPr>
              <a:t>[4] https://www.e-magnetica.pl/doku.php/proximity_effect</a:t>
            </a:r>
          </a:p>
          <a:p>
            <a:pPr algn="l">
              <a:spcBef>
                <a:spcPts val="3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7DEEA21-6689-4E7D-2C07-C0ED4C1C87C8}"/>
              </a:ext>
            </a:extLst>
          </p:cNvPr>
          <p:cNvSpPr txBox="1"/>
          <p:nvPr/>
        </p:nvSpPr>
        <p:spPr>
          <a:xfrm>
            <a:off x="6089032" y="3823154"/>
            <a:ext cx="2169214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An inductor [3]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8765E9-1264-9E6B-884B-B45FD11CF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882" y="1454205"/>
            <a:ext cx="1573592" cy="234797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788AE1D-4632-D272-E3A9-6080B3878A51}"/>
              </a:ext>
            </a:extLst>
          </p:cNvPr>
          <p:cNvSpPr txBox="1"/>
          <p:nvPr/>
        </p:nvSpPr>
        <p:spPr>
          <a:xfrm>
            <a:off x="8322882" y="3823154"/>
            <a:ext cx="1573592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Fringing Effect [4]</a:t>
            </a:r>
          </a:p>
        </p:txBody>
      </p:sp>
    </p:spTree>
    <p:extLst>
      <p:ext uri="{BB962C8B-B14F-4D97-AF65-F5344CB8AC3E}">
        <p14:creationId xmlns:p14="http://schemas.microsoft.com/office/powerpoint/2010/main" val="29722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6B8B1F-EB19-B4D0-EEB4-BEC2B203F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Points Flowchart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CD0275-FAA1-9916-C2C9-8466C9AD4F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BB3F33-0DAE-4639-EE7A-88C4F0BF9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4" y="1850292"/>
            <a:ext cx="9691011" cy="201076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63BDC0C-1DB0-CFF5-B618-F916D9AF2259}"/>
              </a:ext>
            </a:extLst>
          </p:cNvPr>
          <p:cNvSpPr txBox="1"/>
          <p:nvPr/>
        </p:nvSpPr>
        <p:spPr>
          <a:xfrm>
            <a:off x="1353410" y="4236515"/>
            <a:ext cx="6845169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Fig. 14: Flowchart for the “control points” approach</a:t>
            </a:r>
          </a:p>
        </p:txBody>
      </p:sp>
    </p:spTree>
    <p:extLst>
      <p:ext uri="{BB962C8B-B14F-4D97-AF65-F5344CB8AC3E}">
        <p14:creationId xmlns:p14="http://schemas.microsoft.com/office/powerpoint/2010/main" val="3863045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04F589-53D6-38AA-1C49-FC36D015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Adaptative Mesh Deformation Flowchart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ED2E3F-9C4D-AEA6-A739-1D97D2F1DE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04FC657-7D5D-4346-B824-F107377A2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88" y="1874172"/>
            <a:ext cx="9789737" cy="173977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2E95AE3-293C-7BFA-2183-A6E7F760D063}"/>
              </a:ext>
            </a:extLst>
          </p:cNvPr>
          <p:cNvSpPr txBox="1"/>
          <p:nvPr/>
        </p:nvSpPr>
        <p:spPr>
          <a:xfrm>
            <a:off x="1617728" y="4220475"/>
            <a:ext cx="6845169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Fig. 15: Flowchart for the “adaptative mesh deformation” approach</a:t>
            </a:r>
          </a:p>
        </p:txBody>
      </p:sp>
    </p:spTree>
    <p:extLst>
      <p:ext uri="{BB962C8B-B14F-4D97-AF65-F5344CB8AC3E}">
        <p14:creationId xmlns:p14="http://schemas.microsoft.com/office/powerpoint/2010/main" val="4108304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9D49E1-471A-FC0C-C686-1DDA18D63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Part III – Optimization Results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1B7C834-EA95-A5CA-E420-ED14B462B0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899C29-4F32-8736-2E4E-9006EFCF9E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90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E6879-5856-CD1B-E594-F24C507E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162AD0-1BB1-DCEF-9278-1E8BBD1D4C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  <p:pic>
        <p:nvPicPr>
          <p:cNvPr id="7" name="optimParam">
            <a:hlinkClick r:id="" action="ppaction://media"/>
            <a:extLst>
              <a:ext uri="{FF2B5EF4-FFF2-40B4-BE49-F238E27FC236}">
                <a16:creationId xmlns:a16="http://schemas.microsoft.com/office/drawing/2014/main" id="{160D4FF0-098E-A3AE-F4E8-29600F116E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3238" y="1409700"/>
            <a:ext cx="4520214" cy="2851150"/>
          </a:xfrm>
          <a:prstGeom prst="rect">
            <a:avLst/>
          </a:prstGeom>
        </p:spPr>
      </p:pic>
      <p:pic>
        <p:nvPicPr>
          <p:cNvPr id="8" name="optimFreeform">
            <a:hlinkClick r:id="" action="ppaction://media"/>
            <a:extLst>
              <a:ext uri="{FF2B5EF4-FFF2-40B4-BE49-F238E27FC236}">
                <a16:creationId xmlns:a16="http://schemas.microsoft.com/office/drawing/2014/main" id="{7A45B112-4493-55BA-E242-994B98BD07D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57174" y="1409700"/>
            <a:ext cx="4520214" cy="28511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1596842-8C85-9B1D-819E-BB0BEE833CF9}"/>
              </a:ext>
            </a:extLst>
          </p:cNvPr>
          <p:cNvSpPr txBox="1"/>
          <p:nvPr/>
        </p:nvSpPr>
        <p:spPr>
          <a:xfrm>
            <a:off x="503238" y="4447822"/>
            <a:ext cx="4520214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Control points optimization results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DBDBF97-4ADB-7AAD-409E-F0E754A4990C}"/>
              </a:ext>
            </a:extLst>
          </p:cNvPr>
          <p:cNvSpPr txBox="1"/>
          <p:nvPr/>
        </p:nvSpPr>
        <p:spPr>
          <a:xfrm>
            <a:off x="5057173" y="4451551"/>
            <a:ext cx="4515451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Adaptative mesh deformation results</a:t>
            </a:r>
          </a:p>
        </p:txBody>
      </p:sp>
    </p:spTree>
    <p:extLst>
      <p:ext uri="{BB962C8B-B14F-4D97-AF65-F5344CB8AC3E}">
        <p14:creationId xmlns:p14="http://schemas.microsoft.com/office/powerpoint/2010/main" val="174093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9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8A815-A9E4-F733-C922-385B4204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Espace réservé du contenu 16" descr="Une image contenant art, Graphique, Caractère coloré, Art fractal&#10;&#10;Le contenu généré par l’IA peut être incorrect.">
            <a:extLst>
              <a:ext uri="{FF2B5EF4-FFF2-40B4-BE49-F238E27FC236}">
                <a16:creationId xmlns:a16="http://schemas.microsoft.com/office/drawing/2014/main" id="{EE72633F-D5AB-A540-C8DC-FA85DFD66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5" cy="5671594"/>
          </a:xfrm>
        </p:spPr>
      </p:pic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256C13FE-C62C-1B55-F362-53CC1F0281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688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DB1912-40D1-900D-7A08-D168F1EB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3BF584-5F7A-0C03-D6CB-95AF19A21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D98D72-7A6E-02E3-AC24-71B8A3ADB3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5A6DE8A6-AC4D-C801-59CE-0D20DE6A1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0080624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80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phique 44">
            <a:extLst>
              <a:ext uri="{FF2B5EF4-FFF2-40B4-BE49-F238E27FC236}">
                <a16:creationId xmlns:a16="http://schemas.microsoft.com/office/drawing/2014/main" id="{25A63B59-CAD5-1C0D-B82B-0E6259B73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2713" y="2466411"/>
            <a:ext cx="5810459" cy="254507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AE97DEB-EB48-679C-EA7A-8DC5FC9CD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Performance and Convergence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7E6F24-9984-87F9-5F0F-6DDD984FB0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643D52-4290-ADFD-7C60-6D43C039070E}"/>
              </a:ext>
            </a:extLst>
          </p:cNvPr>
          <p:cNvSpPr txBox="1"/>
          <p:nvPr/>
        </p:nvSpPr>
        <p:spPr>
          <a:xfrm>
            <a:off x="3558282" y="2312174"/>
            <a:ext cx="2399323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Optimization results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F1F4518-37A8-3FE4-C2B1-789AFE1E9995}"/>
              </a:ext>
            </a:extLst>
          </p:cNvPr>
          <p:cNvSpPr txBox="1"/>
          <p:nvPr/>
        </p:nvSpPr>
        <p:spPr>
          <a:xfrm>
            <a:off x="2661469" y="4829393"/>
            <a:ext cx="4192954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Adaptative mesh deformation convergence curves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5DDAE1F5-B1DB-DECF-1304-8B538F1C1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440173"/>
              </p:ext>
            </p:extLst>
          </p:nvPr>
        </p:nvGraphicFramePr>
        <p:xfrm>
          <a:off x="2249433" y="1214894"/>
          <a:ext cx="501702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760">
                  <a:extLst>
                    <a:ext uri="{9D8B030D-6E8A-4147-A177-3AD203B41FA5}">
                      <a16:colId xmlns:a16="http://schemas.microsoft.com/office/drawing/2014/main" val="3966854314"/>
                    </a:ext>
                  </a:extLst>
                </a:gridCol>
                <a:gridCol w="891540">
                  <a:extLst>
                    <a:ext uri="{9D8B030D-6E8A-4147-A177-3AD203B41FA5}">
                      <a16:colId xmlns:a16="http://schemas.microsoft.com/office/drawing/2014/main" val="2592737120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3002851158"/>
                    </a:ext>
                  </a:extLst>
                </a:gridCol>
                <a:gridCol w="932705">
                  <a:extLst>
                    <a:ext uri="{9D8B030D-6E8A-4147-A177-3AD203B41FA5}">
                      <a16:colId xmlns:a16="http://schemas.microsoft.com/office/drawing/2014/main" val="4005209200"/>
                    </a:ext>
                  </a:extLst>
                </a:gridCol>
              </a:tblGrid>
              <a:tr h="226975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/>
                        <a:t>Optimization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/>
                        <a:t>Iterations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/>
                        <a:t>P (W)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/>
                        <a:t>L (</a:t>
                      </a:r>
                      <a:r>
                        <a:rPr lang="en-US" sz="1200" noProof="0" err="1"/>
                        <a:t>mH</a:t>
                      </a:r>
                      <a:r>
                        <a:rPr lang="en-US" sz="1200" noProof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839688"/>
                  </a:ext>
                </a:extLst>
              </a:tr>
              <a:tr h="226975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/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/>
                        <a:t>13.16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/>
                        <a:t>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282150"/>
                  </a:ext>
                </a:extLst>
              </a:tr>
              <a:tr h="226975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/>
                        <a:t>Control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/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/>
                        <a:t>6.00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/>
                        <a:t>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415806"/>
                  </a:ext>
                </a:extLst>
              </a:tr>
              <a:tr h="226975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/>
                        <a:t>Adaptative mesh deformation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/>
                        <a:t>277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/>
                        <a:t>3.76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/>
                        <a:t>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610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160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CF9448-90C9-C4C6-AF88-61B9D186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7DD44E-9E9B-C1EB-77DF-3A3F42B00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We used </a:t>
            </a:r>
            <a:r>
              <a:rPr lang="en-US" sz="1400" b="1" dirty="0"/>
              <a:t>gradient-based</a:t>
            </a:r>
            <a:r>
              <a:rPr lang="en-US" sz="1400" dirty="0"/>
              <a:t> optimizations of the air gap profile of an inductor to minimize AC losses.</a:t>
            </a:r>
          </a:p>
          <a:p>
            <a:pPr marL="0" indent="0">
              <a:buNone/>
            </a:pPr>
            <a:r>
              <a:rPr lang="en-US" sz="1400" dirty="0"/>
              <a:t>We leverage classical techniques such as: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Control points, mesh deformations, remeshing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Shape derivates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Adjoint method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Hilbertian extension-regularization</a:t>
            </a:r>
          </a:p>
          <a:p>
            <a:pPr marL="0" lvl="1" indent="0">
              <a:buNone/>
              <a:tabLst>
                <a:tab pos="171450" algn="l"/>
              </a:tabLst>
            </a:pPr>
            <a:r>
              <a:rPr lang="en-US" sz="1400" dirty="0"/>
              <a:t>Perspective:</a:t>
            </a:r>
          </a:p>
          <a:p>
            <a:pPr marL="685800" lvl="2">
              <a:buFont typeface="Arial" panose="020B0604020202020204" pitchFamily="34" charset="0"/>
              <a:buChar char="•"/>
              <a:tabLst>
                <a:tab pos="171450" algn="l"/>
              </a:tabLst>
            </a:pPr>
            <a:r>
              <a:rPr lang="en-US" sz="1400" dirty="0"/>
              <a:t>Include magnetic saturation in the optimization</a:t>
            </a:r>
          </a:p>
          <a:p>
            <a:pPr marL="685800" lvl="2">
              <a:buFont typeface="Arial" panose="020B0604020202020204" pitchFamily="34" charset="0"/>
              <a:buChar char="•"/>
              <a:tabLst>
                <a:tab pos="171450" algn="l"/>
              </a:tabLst>
            </a:pPr>
            <a:r>
              <a:rPr lang="en-US" sz="1400" dirty="0"/>
              <a:t>Find better topology of the magnetic core</a:t>
            </a:r>
          </a:p>
          <a:p>
            <a:pPr marL="685800" lvl="2">
              <a:buFont typeface="Arial" panose="020B0604020202020204" pitchFamily="34" charset="0"/>
              <a:buChar char="•"/>
              <a:tabLst>
                <a:tab pos="171450" algn="l"/>
              </a:tabLst>
            </a:pPr>
            <a:r>
              <a:rPr lang="en-US" sz="1400" dirty="0"/>
              <a:t>Include iron losses</a:t>
            </a:r>
          </a:p>
          <a:p>
            <a:pPr marL="285750" lvl="1">
              <a:buFont typeface="Arial" panose="020B0604020202020204" pitchFamily="34" charset="0"/>
              <a:buChar char="•"/>
              <a:tabLst>
                <a:tab pos="171450" algn="l"/>
              </a:tabLst>
            </a:pPr>
            <a:endParaRPr lang="en-US" sz="1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23589C-A8E0-AA9A-A4DF-9BFBCF94A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466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49344B-100C-AF2A-4B92-DB2E7034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229643-D8E2-982F-0662-B44D639F8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Code available on </a:t>
            </a:r>
            <a:r>
              <a:rPr lang="en-US" dirty="0" err="1"/>
              <a:t>zenodo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88223F-E2E0-B598-958D-13780555E6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47817DB-C422-E75F-47B3-ED2297271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626" y="1974010"/>
            <a:ext cx="3337374" cy="338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75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75077F-CC41-4E9D-7319-E6FE28F0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763B51-B55C-B982-09E9-1BCD74B02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3D50A9-5778-8BC6-8ADF-3F04DA3547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  <p:pic>
        <p:nvPicPr>
          <p:cNvPr id="6" name="Vidéo 5">
            <a:hlinkClick r:id="" action="ppaction://media"/>
            <a:extLst>
              <a:ext uri="{FF2B5EF4-FFF2-40B4-BE49-F238E27FC236}">
                <a16:creationId xmlns:a16="http://schemas.microsoft.com/office/drawing/2014/main" id="{523038AC-B734-4876-5E5D-1329F653FD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0477" y="1417638"/>
            <a:ext cx="5854908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7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4BF9DD-35AB-E58B-0559-220417E6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F942B7-9161-CC8B-C8E2-DA3EA9894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Introduction</a:t>
            </a:r>
          </a:p>
          <a:p>
            <a:pPr marL="0" indent="0">
              <a:buNone/>
            </a:pPr>
            <a:r>
              <a:rPr lang="en-US" sz="2000" dirty="0"/>
              <a:t>Part I – Optimization Problem</a:t>
            </a:r>
          </a:p>
          <a:p>
            <a:pPr marL="0" indent="0">
              <a:buNone/>
            </a:pPr>
            <a:r>
              <a:rPr lang="en-US" sz="2000" dirty="0"/>
              <a:t>Part II – Methodology</a:t>
            </a:r>
          </a:p>
          <a:p>
            <a:pPr marL="0" indent="0">
              <a:buNone/>
            </a:pPr>
            <a:r>
              <a:rPr lang="en-US" sz="2000" dirty="0"/>
              <a:t>Part III – Optimization Results</a:t>
            </a:r>
          </a:p>
          <a:p>
            <a:pPr marL="0" indent="0">
              <a:buNone/>
            </a:pPr>
            <a:r>
              <a:rPr lang="en-US" sz="2000" dirty="0"/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328EAC-3786-913A-538A-C00909E507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199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815026-4FAC-9AEF-D7F4-B8D2F5A1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Control Points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956124-61A3-F59C-131A-3605DCC027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  <p:pic>
        <p:nvPicPr>
          <p:cNvPr id="36" name="Espace réservé du contenu 35">
            <a:extLst>
              <a:ext uri="{FF2B5EF4-FFF2-40B4-BE49-F238E27FC236}">
                <a16:creationId xmlns:a16="http://schemas.microsoft.com/office/drawing/2014/main" id="{8A517085-49D5-D19D-5F91-A43941F45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477" y="1291666"/>
            <a:ext cx="2659477" cy="1677868"/>
          </a:xfr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6233E385-17AF-210E-275A-EC1B62A5CB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54" y="1291665"/>
            <a:ext cx="2667292" cy="1682799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0511974F-E228-C3D8-31FA-18D4CBEE47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477" y="2969532"/>
            <a:ext cx="2659477" cy="1677867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112DDC03-9839-54C4-E496-959B0BD07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54" y="2969533"/>
            <a:ext cx="2659476" cy="16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67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9AB92-AD02-1820-FEE3-40748E849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Adaptative Mesh Deformation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F852558-94DE-13C5-C18F-6DB0B4F11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35" y="1232323"/>
            <a:ext cx="2938478" cy="185389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DCBB9D-FF75-D5FD-EA31-A39D216896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9E56E0C-7F0E-E248-F4B8-69B5B2E028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13" y="1213379"/>
            <a:ext cx="2938477" cy="18538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FC8DA5C-E7C0-A011-6281-8BEECDB4EA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34" y="3067270"/>
            <a:ext cx="2938479" cy="185389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3942482-0986-F5A5-4739-F0AC105A05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13" y="3067270"/>
            <a:ext cx="2938478" cy="185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54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0E0651CA-583B-B0D0-DDA1-C99CFEF0A23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 Shape derivative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0E0651CA-583B-B0D0-DDA1-C99CFEF0A2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A8C8B74B-8552-CA6E-5133-23FDE592BB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3238" y="1327150"/>
                <a:ext cx="9195653" cy="3892550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400"/>
                  <a:t>The change of variables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𝐼𝑑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/>
                  <a:t> allows to transport the integral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/>
                  <a:t>onto the fixed reference 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400"/>
                  <a:t>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e>
                      </m:d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𝑓𝑑𝑥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d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∘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𝐼𝑑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40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400"/>
                  <a:t>Considering that: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1400" i="1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40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)| </m:t>
                    </m:r>
                  </m:oMath>
                </a14:m>
                <a:r>
                  <a:rPr lang="en-US" sz="1400"/>
                  <a:t>is Fréchet differentiable 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/>
                  <a:t>, expanding to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40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∘(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𝐼𝑑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400"/>
                  <a:t>is Fréchet differentiable at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/>
                  <a:t>, expanding to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40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/>
                  <a:t>.</a:t>
                </a:r>
                <a:endParaRPr lang="en-US" sz="80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400"/>
                  <a:t>By the product rule,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0" dirty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/>
                  <a:t> is Fréchet differentiable at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400"/>
                  <a:t>, and its derivative is the </a:t>
                </a:r>
                <a:r>
                  <a:rPr lang="en-US" sz="1400" b="1"/>
                  <a:t>volume form </a:t>
                </a:r>
                <a:r>
                  <a:rPr lang="en-US" sz="1400"/>
                  <a:t>: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i="0" dirty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d>
                        <m:d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grow m:val="on"/>
                          <m:supHide m:val="on"/>
                          <m:ctrlP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1400" b="0" i="0" dirty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i="1" dirty="0">
                                  <a:latin typeface="Cambria Math" panose="02040503050406030204" pitchFamily="18" charset="0"/>
                                </a:rPr>
                                <m:t>𝑑𝑖𝑣</m:t>
                              </m:r>
                              <m:d>
                                <m:d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r>
                                <m:rPr>
                                  <m:sty m:val="p"/>
                                </m:rPr>
                                <a:rPr lang="en-US" sz="1400" dirty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grow m:val="on"/>
                          <m:supHide m:val="on"/>
                          <m:ctrlP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1400" b="0" i="0" dirty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sz="140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80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400"/>
                  <a:t>Alternatively,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i="0" dirty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400"/>
                  <a:t> is a bounded and Lipschitz domain, an integration by parts gives the </a:t>
                </a:r>
                <a:r>
                  <a:rPr lang="en-US" sz="1400" b="1"/>
                  <a:t>surface form </a:t>
                </a:r>
                <a:r>
                  <a:rPr lang="en-US" sz="1400"/>
                  <a:t>: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’</m:t>
                      </m:r>
                      <m:d>
                        <m:d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i="0" dirty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d>
                        <m:d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grow m:val="on"/>
                          <m:supHide m:val="on"/>
                          <m:ctrlP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1400" b="0" i="0" dirty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  <m:r>
                        <a:rPr lang="fr-FR" sz="1400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80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400" u="sng"/>
                  <a:t>Structural theorem :</a:t>
                </a:r>
                <a:r>
                  <a:rPr lang="en-US" sz="1400"/>
                  <a:t> Under mild assumptions, if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/>
                  <a:t> on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fr-FR" sz="1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400"/>
                  <a:t> then </a:t>
                </a:r>
                <a14:m>
                  <m:oMath xmlns:m="http://schemas.openxmlformats.org/officeDocument/2006/math">
                    <m:r>
                      <a:rPr lang="en-US" sz="1400" b="0" i="1" dirty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400" b="0" i="1" dirty="0">
                        <a:latin typeface="Cambria Math" panose="02040503050406030204" pitchFamily="18" charset="0"/>
                      </a:rPr>
                      <m:t>’</m:t>
                    </m:r>
                    <m:d>
                      <m:d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dirty="0">
                            <a:latin typeface="Cambria Math" panose="02040503050406030204" pitchFamily="18" charset="0"/>
                          </a:rPr>
                          <m:t>𝛺</m:t>
                        </m:r>
                      </m:e>
                    </m:d>
                    <m:d>
                      <m:d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dirty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sz="1400"/>
                  <a:t> = 0.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800"/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600" b="1">
                    <a:solidFill>
                      <a:schemeClr val="tx1"/>
                    </a:solidFill>
                  </a:rPr>
                  <a:t>The derivation can be difficult for elaborate functions, particularly those constrained by PDEs.</a:t>
                </a:r>
                <a:endParaRPr lang="en-US" sz="140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A8C8B74B-8552-CA6E-5133-23FDE592BB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3238" y="1327150"/>
                <a:ext cx="9195653" cy="3892550"/>
              </a:xfrm>
              <a:blipFill>
                <a:blip r:embed="rId3"/>
                <a:stretch>
                  <a:fillRect l="-1194" t="-16614" r="-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9A2157-2F2C-516F-C4B7-AA5B4C5DFF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205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4E2B1019-E3B2-0CE8-91FC-598D0E76D9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FR"/>
                  <a:t>Adjoint Method of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fr-FR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4E2B1019-E3B2-0CE8-91FC-598D0E76D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53477F0-B11F-A61D-5641-191F27AC93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3238" y="1327150"/>
                <a:ext cx="9140825" cy="3766344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sz="1400"/>
                  <a:t>We want to differentiate a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/>
                  <a:t>  (e.g., the magnetic energy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grow m:val="on"/>
                        <m:supHide m:val="on"/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8"/>
                            <m:aln/>
                          </m:rPr>
                          <a:rPr lang="fr-FR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sz="1400"/>
                  <a:t>) with respect to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/>
                  <a:t>, an arbitrary parametrization of the air gap profile. Here,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400"/>
                  <a:t> is the current density,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/>
                  <a:t>is the magnetic potential.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sz="1400"/>
                  <a:t>We introduce two equations: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400"/>
                  <a:t>The </a:t>
                </a:r>
                <a:r>
                  <a:rPr lang="en-US" sz="1400" b="1"/>
                  <a:t>state equation</a:t>
                </a:r>
                <a:r>
                  <a:rPr lang="en-US" sz="140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1400"/>
                  <a:t> 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400"/>
                  <a:t>The </a:t>
                </a:r>
                <a:r>
                  <a:rPr lang="en-US" sz="1400" b="1"/>
                  <a:t>adjoint equation </a:t>
                </a:r>
                <a:r>
                  <a:rPr lang="en-US" sz="1400"/>
                  <a:t>: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𝑑𝐹</m:t>
                        </m:r>
                      </m:num>
                      <m:den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𝑑𝑎</m:t>
                        </m:r>
                      </m:den>
                    </m:f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/>
                  <a:t> where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400"/>
                  <a:t> is the adjoint operator of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/>
                  <a:t>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sz="1400"/>
                  <a:t>Then, the sensitivities of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/>
                  <a:t> with respect to p can be expressed as 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𝑑𝐾</m:t>
                              </m:r>
                            </m:num>
                            <m:den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</m:den>
                          </m:f>
                          <m:d>
                            <m:d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sz="1400"/>
                  <a:t>The scalar product shown above varies based on how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/>
                  <a:t>​,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/>
                  <a:t>​ are represented: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400"/>
                  <a:t>if they are in </a:t>
                </a:r>
                <a:r>
                  <a:rPr lang="en-US" sz="1400" u="sng"/>
                  <a:t>discretized</a:t>
                </a:r>
                <a:r>
                  <a:rPr lang="en-US" sz="1400"/>
                  <a:t> form, it's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400"/>
                  <a:t> scalar product, reflecting a "</a:t>
                </a:r>
                <a:r>
                  <a:rPr lang="en-US" sz="1400" u="sng"/>
                  <a:t>discretize then optimize</a:t>
                </a:r>
                <a:r>
                  <a:rPr lang="en-US" sz="1400"/>
                  <a:t>" approach,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400"/>
                  <a:t>if they are in </a:t>
                </a:r>
                <a:r>
                  <a:rPr lang="en-US" sz="1400" u="sng"/>
                  <a:t>variational</a:t>
                </a:r>
                <a:r>
                  <a:rPr lang="en-US" sz="1400"/>
                  <a:t> form, it's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/>
                  <a:t> scalar product, reflecting an "</a:t>
                </a:r>
                <a:r>
                  <a:rPr lang="en-US" sz="1400" u="sng"/>
                  <a:t>optimize then discretize</a:t>
                </a:r>
                <a:r>
                  <a:rPr lang="en-US" sz="1400"/>
                  <a:t>" approach.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sz="1600" b="1"/>
                  <a:t>Jean Céa’s method offers an elegant way to obtain this result.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endParaRPr lang="en-US" sz="140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53477F0-B11F-A61D-5641-191F27AC93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3238" y="1327150"/>
                <a:ext cx="9140825" cy="3766344"/>
              </a:xfrm>
              <a:blipFill>
                <a:blip r:embed="rId3"/>
                <a:stretch>
                  <a:fillRect l="-1201" t="-14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BD19AA-FCAB-80BE-B5D5-DEC4246042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716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8ADE1E8A-03B8-7BD4-4B48-E953510377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FR"/>
                  <a:t>Adjoint Method of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fr-FR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8ADE1E8A-03B8-7BD4-4B48-E95351037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F117BBD-CCFA-154D-3791-35859327C9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3238" y="1327150"/>
                <a:ext cx="9069387" cy="3709670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endParaRPr lang="en-US" sz="140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sz="1400"/>
                  <a:t>The state equation can be expressed in two ways: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400" b="1"/>
                  <a:t>Discretized Form: </a:t>
                </a:r>
                <a:r>
                  <a:rPr lang="en-US" sz="1400"/>
                  <a:t>A linear system where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400"/>
                  <a:t>is the stiffness matrix and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1400"/>
                  <a:t> is the discretized current density vector: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sz="1400"/>
                  <a:t>   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sSub>
                      <m:sSubPr>
                        <m:ctrlPr>
                          <a:rPr lang="en-US" sz="1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sz="140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400" b="1"/>
                  <a:t>Variational Form: </a:t>
                </a:r>
                <a:r>
                  <a:rPr lang="en-US" sz="1400"/>
                  <a:t>Where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400"/>
                  <a:t>is a linear operator and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/>
                  <a:t>is a linear form: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m:rPr>
                          <m:aln/>
                        </m:rPr>
                        <a:rPr lang="fr-FR" sz="1400" i="1" dirty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aln/>
                        </m:rPr>
                        <a:rPr lang="fr-FR" sz="1400" i="1" dirty="0">
                          <a:latin typeface="Cambria Math" panose="02040503050406030204" pitchFamily="18" charset="0"/>
                        </a:rPr>
                        <m:t>↦</m:t>
                      </m:r>
                      <m:d>
                        <m:d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 ↦</m:t>
                          </m:r>
                          <m:nary>
                            <m:naryPr>
                              <m:supHide m:val="on"/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 dirty="0" err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/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d>
                                <m:d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1400" dirty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nary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1400" dirty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𝑣𝑑𝑥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4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FR" sz="1400" i="1">
                          <a:latin typeface="Cambria Math" panose="02040503050406030204" pitchFamily="18" charset="0"/>
                        </a:rPr>
                        <m:t> :</m:t>
                      </m:r>
                      <m:sSup>
                        <m:sSup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m:rPr>
                          <m:aln/>
                        </m:rPr>
                        <a:rPr lang="fr-FR" sz="14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ℝ</m:t>
                      </m:r>
                    </m:oMath>
                    <m:oMath xmlns:m="http://schemas.openxmlformats.org/officeDocument/2006/math">
                      <m:r>
                        <a:rPr lang="fr-FR" sz="1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m:rPr>
                          <m:aln/>
                        </m:rPr>
                        <a:rPr lang="fr-FR" sz="1400" i="1">
                          <a:latin typeface="Cambria Math" panose="02040503050406030204" pitchFamily="18" charset="0"/>
                        </a:rPr>
                        <m:t>↦</m:t>
                      </m:r>
                      <m:nary>
                        <m:naryPr>
                          <m:supHide m:val="on"/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𝑗𝑣</m:t>
                          </m:r>
                        </m:e>
                      </m:nary>
                      <m:r>
                        <a:rPr lang="fr-FR" sz="1400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fr-FR" sz="14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F117BBD-CCFA-154D-3791-35859327C9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3238" y="1327150"/>
                <a:ext cx="9069387" cy="3709670"/>
              </a:xfrm>
              <a:blipFill>
                <a:blip r:embed="rId3"/>
                <a:stretch>
                  <a:fillRect l="-1210" b="-14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5506BD-D873-9CF1-142D-A4E7F15784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01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3BACE0-0150-C003-23BF-F8F8B9B67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Glimpse of Jean Céa’s method 1/3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547E85E-ECCF-E513-ACB7-F7484D4A8C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endParaRPr lang="en-US" sz="140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/>
                  <a:t>To find the derivative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400"/>
                  <a:t>with respect to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/>
                  <a:t>, we introduce a lagrangian function: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)+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140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/>
                  <a:t>A key observation is that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​</m:t>
                        </m:r>
                      </m:sub>
                    </m:sSub>
                    <m:r>
                      <a:rPr lang="en-US" sz="14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/>
                  <a:t> for any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/>
                  <a:t>. Applying the chain rule, we get: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,  ∀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40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/>
                  <a:t>The challenge here is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fr-FR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sz="1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fr-FR" sz="1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400"/>
                  <a:t>is difficult to define rigorously and compute.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/>
                  <a:t>Jean Céa’s proposal is to choose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/>
                  <a:t> such that the second term vanishes.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1600" b="1"/>
                  <a:t>This is achieved by finding a saddle point of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, ⋅, ⋅)</m:t>
                    </m:r>
                  </m:oMath>
                </a14:m>
                <a:r>
                  <a:rPr lang="en-US" sz="1600" b="1" i="1"/>
                  <a:t>.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547E85E-ECCF-E513-ACB7-F7484D4A8C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16D6D4-0DFD-427A-CF80-60B5B393E4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706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0AA222-0FDE-069D-136B-3255BD11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Glimpse of Jean Céa’s method 2/3</a:t>
            </a:r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8C870A7-B1FD-804A-36B5-056A726D3D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3238" y="1327150"/>
                <a:ext cx="9069387" cy="3971681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r>
                  <a:rPr lang="en-US" sz="1400"/>
                  <a:t>Recalling the lagrangian function we posed 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)+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1400"/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r>
                  <a:rPr lang="en-US" sz="1400" u="sng"/>
                  <a:t>Canceling with respect to </a:t>
                </a:r>
                <a14:m>
                  <m:oMath xmlns:m="http://schemas.openxmlformats.org/officeDocument/2006/math">
                    <m:r>
                      <a:rPr lang="en-US" sz="1400" i="1" u="sng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/>
                  <a:t>, we obtain 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d>
                            <m:d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⟨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d>
                        </m:e>
                      </m:d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 0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,  ∀</m:t>
                      </m:r>
                      <m:acc>
                        <m:accPr>
                          <m:chr m:val="̂"/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400"/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r>
                  <a:rPr lang="en-US" sz="1400"/>
                  <a:t>which recovers our original </a:t>
                </a:r>
                <a:r>
                  <a:rPr lang="en-US" sz="1400" b="1"/>
                  <a:t>state equation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sSub>
                      <m:sSubPr>
                        <m:ctrlPr>
                          <a:rPr lang="fr-F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1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1400"/>
                  <a:t>.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r>
                  <a:rPr lang="en-US" sz="1400" u="sng"/>
                  <a:t>Canceling with respect to </a:t>
                </a:r>
                <a14:m>
                  <m:oMath xmlns:m="http://schemas.openxmlformats.org/officeDocument/2006/math">
                    <m:r>
                      <a:rPr lang="fr-FR" sz="1400" b="0" i="1" u="sng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400"/>
                  <a:t>, we obtain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d>
                            <m:d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⟨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𝑑𝐹</m:t>
                                  </m:r>
                                </m:num>
                                <m:den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𝑑𝑎</m:t>
                                  </m:r>
                                </m:den>
                              </m:f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), </m:t>
                              </m:r>
                              <m:acc>
                                <m:accPr>
                                  <m:chr m:val="̂"/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US" sz="14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fr-FR" sz="1400" i="1">
                          <a:latin typeface="Cambria Math" panose="02040503050406030204" pitchFamily="18" charset="0"/>
                        </a:rPr>
                        <m:t>,  ∀</m:t>
                      </m:r>
                      <m:acc>
                        <m:accPr>
                          <m:chr m:val="̂"/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400"/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r>
                  <a:rPr lang="en-US" sz="1400"/>
                  <a:t>Using the definition of the adjoint operator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400"/>
                  <a:t>, this restates to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𝑑𝐹</m:t>
                                  </m:r>
                                </m:num>
                                <m:den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𝑑𝑎</m:t>
                                  </m:r>
                                </m:den>
                              </m:f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), </m:t>
                              </m:r>
                              <m:acc>
                                <m:accPr>
                                  <m:chr m:val="̂"/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fr-FR" sz="1400" i="1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sSup>
                                <m:sSup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4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fr-FR" sz="1400" i="1">
                          <a:latin typeface="Cambria Math" panose="02040503050406030204" pitchFamily="18" charset="0"/>
                        </a:rPr>
                        <m:t>=0,  ∀</m:t>
                      </m:r>
                      <m:acc>
                        <m:accPr>
                          <m:chr m:val="̂"/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400"/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r>
                  <a:rPr lang="en-US" sz="1400"/>
                  <a:t>which recovers our original </a:t>
                </a:r>
                <a:r>
                  <a:rPr lang="en-US" sz="1400" b="1"/>
                  <a:t>adjoint equation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fr-FR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fr-FR" sz="14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fr-F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1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𝑑𝐹</m:t>
                        </m:r>
                      </m:num>
                      <m:den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𝑑𝑎</m:t>
                        </m:r>
                      </m:den>
                    </m:f>
                    <m:r>
                      <a:rPr lang="fr-FR" sz="1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/>
                  <a:t>.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r>
                  <a:rPr lang="en-US" sz="1600" b="1"/>
                  <a:t>Thus, a saddle point of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, ⋅, ⋅</m:t>
                        </m:r>
                      </m:e>
                    </m:d>
                  </m:oMath>
                </a14:m>
                <a:r>
                  <a:rPr lang="en-US" sz="1600" b="1"/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/>
                  <a:t>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endParaRPr lang="en-US" sz="1400"/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endParaRPr lang="en-US" sz="1400"/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endParaRPr lang="en-US" sz="140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8C870A7-B1FD-804A-36B5-056A726D3D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3238" y="1327150"/>
                <a:ext cx="9069387" cy="3971681"/>
              </a:xfrm>
              <a:blipFill>
                <a:blip r:embed="rId2"/>
                <a:stretch>
                  <a:fillRect l="-1210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1B4D24-E028-3B86-D633-2AB4DDC735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399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5F83F-7BDE-24FB-EE41-DD20FCD5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Glimpse of Jean Céa’s method 3/3</a:t>
            </a:r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873ADE2-002A-658B-7958-DF1AEA0E13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3238" y="1327150"/>
                <a:ext cx="9069387" cy="3838575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sz="1400"/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endParaRPr lang="en-US" sz="1400"/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r>
                  <a:rPr lang="en-US" sz="1400"/>
                  <a:t>Recalling the lagrangian function we posed 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)+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1400"/>
              </a:p>
              <a:p>
                <a:pPr marL="0" indent="0">
                  <a:buNone/>
                </a:pPr>
                <a:r>
                  <a:rPr lang="en-US" sz="1400"/>
                  <a:t>At the saddle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400"/>
                  <a:t>we have: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400"/>
              </a:p>
              <a:p>
                <a:pPr marL="0" indent="0">
                  <a:buNone/>
                </a:pPr>
                <a:r>
                  <a:rPr lang="en-US" sz="1400"/>
                  <a:t>Thus, the formula for sensitivities is :</a:t>
                </a:r>
              </a:p>
              <a:p>
                <a:pPr marL="0" indent="0" algn="ctr">
                  <a:buNone/>
                </a:pPr>
                <a:r>
                  <a:rPr lang="en-US" sz="1600"/>
                  <a:t>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𝑑𝐸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𝑑𝑝</m:t>
                            </m:r>
                          </m:den>
                        </m:f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fr-FR" sz="1400" dirty="0"/>
                          <m:t> 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𝑑𝐾</m:t>
                                </m:r>
                              </m:num>
                              <m:den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𝑑𝑝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</m:borderBox>
                  </m:oMath>
                </a14:m>
                <a:endParaRPr lang="en-US" sz="1400"/>
              </a:p>
              <a:p>
                <a:pPr marL="0" indent="0" algn="ctr">
                  <a:buNone/>
                </a:pPr>
                <a:r>
                  <a:rPr lang="en-US" sz="1600" b="1"/>
                  <a:t>Applying this approach to shape derivatives demands special care </a:t>
                </a:r>
              </a:p>
              <a:p>
                <a:pPr marL="0" indent="0" algn="ctr">
                  <a:buNone/>
                </a:pPr>
                <a:r>
                  <a:rPr lang="en-US" sz="1600" b="1"/>
                  <a:t>and yields more intricate expressions.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873ADE2-002A-658B-7958-DF1AEA0E1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3238" y="1327150"/>
                <a:ext cx="9069387" cy="3838575"/>
              </a:xfrm>
              <a:blipFill>
                <a:blip r:embed="rId2"/>
                <a:stretch>
                  <a:fillRect l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01C435-6D38-FBE2-4348-570D2CA18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EFB289B-B77F-CD6E-E90F-4153FEC7D81C}"/>
              </a:ext>
            </a:extLst>
          </p:cNvPr>
          <p:cNvCxnSpPr/>
          <p:nvPr/>
        </p:nvCxnSpPr>
        <p:spPr bwMode="auto">
          <a:xfrm flipV="1">
            <a:off x="5037931" y="2669222"/>
            <a:ext cx="1878648" cy="6019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261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E5957E-C546-5248-B233-19C79446E7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Part I – Optimization Problem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2A34C016-32DF-2F36-FEDF-09A53FA2C5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AE55AF-94CE-2010-10A8-B170591996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BE4F67-B7AA-5C0C-220B-6379B7DF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Device and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contenu 2">
                <a:extLst>
                  <a:ext uri="{FF2B5EF4-FFF2-40B4-BE49-F238E27FC236}">
                    <a16:creationId xmlns:a16="http://schemas.microsoft.com/office/drawing/2014/main" id="{51C6ACA3-0FB3-B1F4-114B-DF26E16785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00000"/>
                  </a:lnSpc>
                  <a:spcBef>
                    <a:spcPts val="400"/>
                  </a:spcBef>
                  <a:buNone/>
                </a:pPr>
                <a:r>
                  <a:rPr lang="en-US" sz="1400" b="1" dirty="0"/>
                  <a:t>Device: </a:t>
                </a:r>
                <a:r>
                  <a:rPr lang="en-US" sz="1400" dirty="0"/>
                  <a:t>A simplified inductor composed of a coil and a magnetic core 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400"/>
                  </a:spcBef>
                  <a:buNone/>
                </a:pPr>
                <a:r>
                  <a:rPr lang="en-US" sz="1400" b="1" dirty="0"/>
                  <a:t>Goal: </a:t>
                </a:r>
                <a:r>
                  <a:rPr lang="en-US" sz="1400" dirty="0"/>
                  <a:t>Minimizing the </a:t>
                </a:r>
                <a:r>
                  <a:rPr lang="en-US" sz="1400" b="1" dirty="0"/>
                  <a:t>AC losses </a:t>
                </a:r>
                <a:r>
                  <a:rPr lang="en-US" sz="1400" dirty="0"/>
                  <a:t>in the conductor keeping the </a:t>
                </a:r>
                <a:r>
                  <a:rPr lang="en-US" sz="1400" b="1" dirty="0"/>
                  <a:t>inductance</a:t>
                </a:r>
                <a:r>
                  <a:rPr lang="en-US" sz="1400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1400" dirty="0" err="1"/>
                  <a:t>mH</a:t>
                </a:r>
                <a:r>
                  <a:rPr lang="en-US" sz="1400" dirty="0"/>
                  <a:t>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400"/>
                  </a:spcBef>
                  <a:buNone/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Magneto-harmonic equation: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𝑑𝑖𝑣</m:t>
                        </m:r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bar>
                          <m:barPr>
                            <m:ctrlPr>
                              <a:rPr lang="en-US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fr-FR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bar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​</m:t>
                        </m:r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bar>
                          <m:barPr>
                            <m:ctrlPr>
                              <a:rPr lang="en-US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fr-FR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bar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​)=</m:t>
                        </m:r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borderBox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,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400"/>
                  </a:spcBef>
                  <a:buNone/>
                </a:pPr>
                <a:r>
                  <a:rPr lang="en-US" sz="1400" dirty="0">
                    <a:solidFill>
                      <a:schemeClr val="tx1"/>
                    </a:solidFill>
                  </a:rPr>
                  <a:t>where : 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bar>
                      <m:bar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fr-F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ba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​ is magnetic vector potential out-of-plane component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r>
                      <a:rPr lang="fr-F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is real current density,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400"/>
                  </a:spcBef>
                  <a:buNone/>
                </a:pPr>
                <a:r>
                  <a:rPr lang="en-US" sz="1400" dirty="0">
                    <a:solidFill>
                      <a:schemeClr val="tx1"/>
                    </a:solidFill>
                  </a:rPr>
                  <a:t>and</a:t>
                </a:r>
                <a14:m>
                  <m:oMath xmlns:m="http://schemas.openxmlformats.org/officeDocument/2006/math">
                    <m:r>
                      <a:rPr lang="fr-FR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bar>
                      <m:bar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fr-F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ba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​ is the reluctivity which takes values :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400"/>
                  </a:spcBef>
                  <a:buNone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400"/>
                  </a:spcBef>
                  <a:buNone/>
                </a:pPr>
                <a:endParaRPr lang="en-US" sz="1400" dirty="0"/>
              </a:p>
            </p:txBody>
          </p:sp>
        </mc:Choice>
        <mc:Fallback xmlns="">
          <p:sp>
            <p:nvSpPr>
              <p:cNvPr id="7" name="Espace réservé du contenu 2">
                <a:extLst>
                  <a:ext uri="{FF2B5EF4-FFF2-40B4-BE49-F238E27FC236}">
                    <a16:creationId xmlns:a16="http://schemas.microsoft.com/office/drawing/2014/main" id="{51C6ACA3-0FB3-B1F4-114B-DF26E16785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0" t="-1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A5DA6E-64BC-584B-B60F-4CD707CAA3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23D60345-BBFC-4437-9C68-66448BECB51D}"/>
              </a:ext>
            </a:extLst>
          </p:cNvPr>
          <p:cNvGrpSpPr/>
          <p:nvPr/>
        </p:nvGrpSpPr>
        <p:grpSpPr>
          <a:xfrm>
            <a:off x="6538436" y="1975656"/>
            <a:ext cx="3146106" cy="2128127"/>
            <a:chOff x="6250847" y="1279171"/>
            <a:chExt cx="3146106" cy="2128127"/>
          </a:xfrm>
        </p:grpSpPr>
        <p:pic>
          <p:nvPicPr>
            <p:cNvPr id="10" name="Image 9" descr="Une image contenant Caractère coloré, Rectangle, carré, capture d’écran&#10;&#10;Le contenu généré par l’IA peut être incorrect.">
              <a:extLst>
                <a:ext uri="{FF2B5EF4-FFF2-40B4-BE49-F238E27FC236}">
                  <a16:creationId xmlns:a16="http://schemas.microsoft.com/office/drawing/2014/main" id="{9BA5997E-473D-7C26-F434-761ACF88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3419" y="1279171"/>
              <a:ext cx="2840962" cy="186408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23570A3-2E23-0023-22B5-8209237DFE88}"/>
                </a:ext>
              </a:extLst>
            </p:cNvPr>
            <p:cNvSpPr txBox="1"/>
            <p:nvPr/>
          </p:nvSpPr>
          <p:spPr>
            <a:xfrm>
              <a:off x="6250847" y="3143251"/>
              <a:ext cx="3146106" cy="264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</a:rPr>
                <a:t>Reference design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264C41DF-D07C-F8C8-625F-AEB3152A6B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118208"/>
                  </p:ext>
                </p:extLst>
              </p:nvPr>
            </p:nvGraphicFramePr>
            <p:xfrm>
              <a:off x="503238" y="3371117"/>
              <a:ext cx="6031674" cy="173501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15837">
                      <a:extLst>
                        <a:ext uri="{9D8B030D-6E8A-4147-A177-3AD203B41FA5}">
                          <a16:colId xmlns:a16="http://schemas.microsoft.com/office/drawing/2014/main" val="2467185434"/>
                        </a:ext>
                      </a:extLst>
                    </a:gridCol>
                    <a:gridCol w="3015837">
                      <a:extLst>
                        <a:ext uri="{9D8B030D-6E8A-4147-A177-3AD203B41FA5}">
                          <a16:colId xmlns:a16="http://schemas.microsoft.com/office/drawing/2014/main" val="1719323685"/>
                        </a:ext>
                      </a:extLst>
                    </a:gridCol>
                  </a:tblGrid>
                  <a:tr h="1925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noProof="0"/>
                            <a:t>Reluctivity value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noProof="0" smtClean="0">
                                  <a:latin typeface="Cambria Math" panose="02040503050406030204" pitchFamily="18" charset="0"/>
                                </a:rPr>
                                <m:t>𝝂</m:t>
                              </m:r>
                            </m:oMath>
                          </a14:m>
                          <a:r>
                            <a:rPr lang="en-US" sz="1400" noProof="0"/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noProof="0"/>
                            <a:t>Subdomain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7746037"/>
                      </a:ext>
                    </a:extLst>
                  </a:tr>
                  <a:tr h="19258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fr-FR" sz="14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FR" sz="1400">
                                    <a:latin typeface="Cambria Math" panose="02040503050406030204" pitchFamily="18" charset="0"/>
                                  </a:rPr>
                                  <m:t>=1/</m:t>
                                </m:r>
                                <m:sSub>
                                  <m:sSubPr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fr-FR" sz="14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FR" sz="14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noProof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</a:rPr>
                            <a:t>Air region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400" b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sz="1400" b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oMath>
                          </a14:m>
                          <a:endParaRPr lang="en-US" sz="1400" noProof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73386766"/>
                      </a:ext>
                    </a:extLst>
                  </a:tr>
                  <a:tr h="2282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fr-FR" sz="140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sz="14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fr-FR" sz="14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FR" sz="1400">
                                    <a:latin typeface="Cambria Math" panose="02040503050406030204" pitchFamily="18" charset="0"/>
                                  </a:rPr>
                                  <m:t>/1000 </m:t>
                                </m:r>
                              </m:oMath>
                            </m:oMathPara>
                          </a14:m>
                          <a:endParaRPr lang="en-US" sz="1400" noProof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</a:rPr>
                            <a:t>Core region (ferrite)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400" b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sz="1400" b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400" noProof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2270922"/>
                      </a:ext>
                    </a:extLst>
                  </a:tr>
                  <a:tr h="5076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borderBox>
                                <m:borderBoxPr>
                                  <m:ctrlPr>
                                    <a:rPr lang="fr-FR" sz="1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borderBoxPr>
                                <m:e>
                                  <m:sSub>
                                    <m:sSub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40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fr-FR" sz="140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​​=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40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borderBox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</a:t>
                          </a:r>
                        </a:p>
                        <a:p>
                          <a:pPr algn="ctr"/>
                          <a:r>
                            <a:rPr lang="en-US" sz="1400" dirty="0"/>
                            <a:t>with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smtClean="0">
                                  <a:effectLst/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400" smtClean="0">
                                  <a:effectLst/>
                                  <a:latin typeface="Cambria Math" panose="02040503050406030204" pitchFamily="18" charset="0"/>
                                </a:rPr>
                                <m:t>=0.1 </m:t>
                              </m:r>
                              <m:r>
                                <a:rPr lang="fr-FR" sz="1400" b="0" smtClean="0">
                                  <a:effectLst/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  <m:r>
                                <a:rPr lang="en-US" sz="1400" smtClea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400" b="0" smtClea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to model proximity effects at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fr-FR" sz="1400" b="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fr-FR" sz="1400" b="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=50 </m:t>
                              </m:r>
                              <m:r>
                                <m:rPr>
                                  <m:sty m:val="p"/>
                                </m:rPr>
                                <a:rPr lang="fr-FR" sz="1400" b="0" i="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140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𝐻𝑧</m:t>
                              </m:r>
                            </m:oMath>
                          </a14:m>
                          <a:endParaRPr lang="en-US" sz="1400" noProof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u="none" dirty="0"/>
                            <a:t>Conductor region (copper)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400" b="0" i="1" u="none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400" b="0" u="none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sz="1400" b="0" u="none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endParaRPr lang="en-US" sz="1400" u="none" noProof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225824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264C41DF-D07C-F8C8-625F-AEB3152A6B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118208"/>
                  </p:ext>
                </p:extLst>
              </p:nvPr>
            </p:nvGraphicFramePr>
            <p:xfrm>
              <a:off x="503238" y="3371117"/>
              <a:ext cx="6031674" cy="173501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15837">
                      <a:extLst>
                        <a:ext uri="{9D8B030D-6E8A-4147-A177-3AD203B41FA5}">
                          <a16:colId xmlns:a16="http://schemas.microsoft.com/office/drawing/2014/main" val="2467185434"/>
                        </a:ext>
                      </a:extLst>
                    </a:gridCol>
                    <a:gridCol w="3015837">
                      <a:extLst>
                        <a:ext uri="{9D8B030D-6E8A-4147-A177-3AD203B41FA5}">
                          <a16:colId xmlns:a16="http://schemas.microsoft.com/office/drawing/2014/main" val="1719323685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000" r="-100404" b="-4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noProof="0"/>
                            <a:t>Subdomain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774603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4000" r="-100404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4000" r="-404" b="-3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386766"/>
                      </a:ext>
                    </a:extLst>
                  </a:tr>
                  <a:tr h="3218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2453" r="-100404" b="-267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92453" r="-404" b="-2679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270922"/>
                      </a:ext>
                    </a:extLst>
                  </a:tr>
                  <a:tr h="8035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17424" r="-100404" b="-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17424" r="-404" b="-75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25824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90901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75ADF-88D3-61B5-1040-9284B6C4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 and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2C4D6B2-E524-5895-D912-44A2BFA4DA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3238" y="2374194"/>
                <a:ext cx="4537074" cy="1167519"/>
              </a:xfrm>
            </p:spPr>
            <p:txBody>
              <a:bodyPr/>
              <a:lstStyle/>
              <a:p>
                <a:pPr marL="0" indent="0" algn="l">
                  <a:lnSpc>
                    <a:spcPct val="100000"/>
                  </a:lnSpc>
                  <a:spcBef>
                    <a:spcPts val="1025"/>
                  </a:spcBef>
                  <a:buNone/>
                </a:pPr>
                <a:r>
                  <a:rPr lang="en-US" sz="1400">
                    <a:solidFill>
                      <a:schemeClr val="tx1"/>
                    </a:solidFill>
                  </a:rPr>
                  <a:t>  AC Losses: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1025"/>
                  </a:spcBef>
                  <a:buNone/>
                </a:pPr>
                <a:r>
                  <a:rPr lang="en-US" sz="1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bar>
                      <m:barPr>
                        <m:ctrlPr>
                          <a:rPr lang="fr-F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bar>
                    <m:r>
                      <a:rPr 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fr-FR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40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​</m:t>
                    </m:r>
                    <m:r>
                      <a:rPr 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400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nary>
                      <m:naryPr>
                        <m:limLoc m:val="undOvr"/>
                        <m:grow m:val="on"/>
                        <m:supHide m:val="on"/>
                        <m:ctrlPr>
                          <a:rPr lang="fr-FR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fr-FR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fr-FR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b>
                      <m:sup/>
                      <m:e>
                        <m:r>
                          <a:rPr lang="fr-FR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𝐼𝑚</m:t>
                        </m:r>
                        <m:d>
                          <m:dPr>
                            <m:ctrlPr>
                              <a:rPr lang="fr-FR" sz="1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ar>
                              <m:barPr>
                                <m:ctrlPr>
                                  <a:rPr lang="fr-FR" sz="1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sSub>
                                  <m:sSubPr>
                                    <m:ctrlPr>
                                      <a:rPr lang="fr-FR" sz="14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fr-FR" sz="14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bar>
                          </m:e>
                        </m:d>
                        <m:sSup>
                          <m:sSupPr>
                            <m:ctrlPr>
                              <a:rPr lang="fr-FR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fr-FR" sz="14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bar>
                                  <m:barPr>
                                    <m:ctrlPr>
                                      <a:rPr lang="fr-F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fr-FR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bar>
                              </m:e>
                            </m:d>
                          </m:e>
                          <m:sup>
                            <m:r>
                              <a:rPr lang="fr-FR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sz="140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140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2C4D6B2-E524-5895-D912-44A2BFA4DA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3238" y="2374194"/>
                <a:ext cx="4537074" cy="1167519"/>
              </a:xfrm>
              <a:blipFill>
                <a:blip r:embed="rId3"/>
                <a:stretch>
                  <a:fillRect l="-269" t="-47396" b="-7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BD095C-0102-F203-3D39-FBCF16C815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C2CD2851-0A66-574D-CE4E-A405CFB6328B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5040313" y="2374194"/>
                <a:ext cx="4532312" cy="1167519"/>
              </a:xfrm>
            </p:spPr>
            <p:txBody>
              <a:bodyPr/>
              <a:lstStyle/>
              <a:p>
                <a:pPr marL="0" indent="0" algn="l">
                  <a:lnSpc>
                    <a:spcPct val="100000"/>
                  </a:lnSpc>
                  <a:spcBef>
                    <a:spcPts val="1025"/>
                  </a:spcBef>
                  <a:buNone/>
                </a:pPr>
                <a:r>
                  <a:rPr lang="en-US" sz="1400">
                    <a:solidFill>
                      <a:schemeClr val="tx1"/>
                    </a:solidFill>
                  </a:rPr>
                  <a:t>Inductance:  </a:t>
                </a:r>
              </a:p>
              <a:p>
                <a:pPr marL="0" indent="0" algn="l">
                  <a:lnSpc>
                    <a:spcPct val="100000"/>
                  </a:lnSpc>
                  <a:spcBef>
                    <a:spcPts val="1025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fr-F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fr-F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fr-F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bar>
                        </m:e>
                      </m:d>
                      <m:r>
                        <a:rPr lang="fr-F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fr-F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fr-F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fr-F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grow m:val="on"/>
                          <m:supHide m:val="on"/>
                          <m:ctrlPr>
                            <a:rPr lang="fr-F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fr-FR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fr-FR" sz="1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fr-FR" sz="1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bar>
                            </m:e>
                          </m:d>
                          <m:sSup>
                            <m:sSupPr>
                              <m:ctrlPr>
                                <a:rPr lang="fr-F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r-F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bar>
                                    <m:barPr>
                                      <m:ctrlP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fr-FR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bar>
                                </m:e>
                              </m:d>
                            </m:e>
                            <m:sup>
                              <m:r>
                                <a:rPr lang="fr-F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C2CD2851-0A66-574D-CE4E-A405CFB632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5040313" y="2374194"/>
                <a:ext cx="4532312" cy="1167519"/>
              </a:xfrm>
              <a:blipFill>
                <a:blip r:embed="rId4"/>
                <a:stretch>
                  <a:fillRect l="-2423" t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A274F7B-B037-BC53-D0EB-1BFDC607F4A8}"/>
                  </a:ext>
                </a:extLst>
              </p:cNvPr>
              <p:cNvSpPr txBox="1"/>
              <p:nvPr/>
            </p:nvSpPr>
            <p:spPr>
              <a:xfrm>
                <a:off x="505620" y="3546349"/>
                <a:ext cx="90693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1025"/>
                  </a:spcBef>
                </a:pPr>
                <a:r>
                  <a:rPr lang="en-US" sz="1400">
                    <a:solidFill>
                      <a:schemeClr val="tx1"/>
                    </a:solidFill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​=1 </m:t>
                    </m:r>
                    <m:r>
                      <a:rPr 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>
                    <a:solidFill>
                      <a:schemeClr val="tx1"/>
                    </a:solidFill>
                  </a:rPr>
                  <a:t> (thickness) and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 </m:t>
                    </m:r>
                    <m:r>
                      <a:rPr 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>
                    <a:solidFill>
                      <a:schemeClr val="tx1"/>
                    </a:solidFill>
                  </a:rPr>
                  <a:t>(current, 200 turns).</a:t>
                </a:r>
                <a:endParaRPr lang="en-US" sz="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A274F7B-B037-BC53-D0EB-1BFDC607F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20" y="3546349"/>
                <a:ext cx="9069386" cy="307777"/>
              </a:xfrm>
              <a:prstGeom prst="rect">
                <a:avLst/>
              </a:prstGeom>
              <a:blipFill>
                <a:blip r:embed="rId5"/>
                <a:stretch>
                  <a:fillRect l="-202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AFE965AE-E74F-E7E1-2570-7A6B844E7081}"/>
              </a:ext>
            </a:extLst>
          </p:cNvPr>
          <p:cNvSpPr txBox="1"/>
          <p:nvPr/>
        </p:nvSpPr>
        <p:spPr>
          <a:xfrm>
            <a:off x="503238" y="1910354"/>
            <a:ext cx="9069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1025"/>
              </a:spcBef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retained formulas are:</a:t>
            </a:r>
            <a:endParaRPr lang="en-US" sz="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72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7A3FCA-71EB-6087-C21F-BC4A74EDB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29A5B9C-A2F2-DCD0-E9E4-0682D2F253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be a 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parametrization</a:t>
                </a:r>
                <a:r>
                  <a:rPr lang="en-US" sz="1400" dirty="0">
                    <a:solidFill>
                      <a:schemeClr val="tx1"/>
                    </a:solidFill>
                  </a:rPr>
                  <a:t> of the air gap profile.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tx1"/>
                    </a:solidFill>
                  </a:rPr>
                  <a:t>The following are dependent on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: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</a:rPr>
                  <a:t>the partition of the 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fr-F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fr-F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r-F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fr-FR" sz="1400" b="0" dirty="0">
                    <a:solidFill>
                      <a:schemeClr val="tx1"/>
                    </a:solidFill>
                  </a:rPr>
                  <a:t>,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</a:rPr>
                  <a:t>the reluctivity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fr-F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fr-F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ba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,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</a:rPr>
                  <a:t>the magnetic potential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fr-F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fr-F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ba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fr-F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29A5B9C-A2F2-DCD0-E9E4-0682D2F253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0" t="-1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7036D5-5219-42DE-D764-B9B763DF8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46E6C845-B623-6953-050A-D8D0AC3B518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05620" y="2843899"/>
              <a:ext cx="9069386" cy="6924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82624">
                      <a:extLst>
                        <a:ext uri="{9D8B030D-6E8A-4147-A177-3AD203B41FA5}">
                          <a16:colId xmlns:a16="http://schemas.microsoft.com/office/drawing/2014/main" val="2675368219"/>
                        </a:ext>
                      </a:extLst>
                    </a:gridCol>
                    <a:gridCol w="486762">
                      <a:extLst>
                        <a:ext uri="{9D8B030D-6E8A-4147-A177-3AD203B41FA5}">
                          <a16:colId xmlns:a16="http://schemas.microsoft.com/office/drawing/2014/main" val="776769934"/>
                        </a:ext>
                      </a:extLst>
                    </a:gridCol>
                  </a:tblGrid>
                  <a:tr h="6796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F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Find</m:t>
                                </m:r>
                                <m:r>
                                  <a:rPr lang="fr-F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bar>
                                  <m:barPr>
                                    <m:ctrlPr>
                                      <a:rPr lang="fr-FR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>
                                      <m:sSubPr>
                                        <m:ctrlPr>
                                          <a:rPr lang="fr-FR" sz="1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fr-FR" sz="1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bar>
                                <m:r>
                                  <a:rPr lang="fr-F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Sup>
                                  <m:sSubSupPr>
                                    <m:ctrlP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fr-F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such</m:t>
                                </m:r>
                                <m:r>
                                  <a:rPr lang="fr-F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that</m:t>
                                </m:r>
                                <m:r>
                                  <a:rPr lang="fr-F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bar>
                                  <m:barPr>
                                    <m:ctrlP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bar>
                                <m:r>
                                  <a:rPr lang="fr-F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Sup>
                                  <m:sSubSupPr>
                                    <m:ctrlPr>
                                      <a:rPr lang="fr-FR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fr-FR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fr-FR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fr-FR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𝛺</m:t>
                                    </m:r>
                                  </m:e>
                                </m:d>
                                <m:r>
                                  <a:rPr lang="fr-F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nary>
                                  <m:naryPr>
                                    <m:limLoc m:val="undOvr"/>
                                    <m:grow m:val="on"/>
                                    <m:supHide m:val="on"/>
                                    <m:ctrlP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  <m: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/>
                                  <m:e>
                                    <m:bar>
                                      <m:barPr>
                                        <m:ctrlPr>
                                          <a:rPr lang="fr-F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sSub>
                                          <m:sSubPr>
                                            <m:ctrlPr>
                                              <a:rPr lang="fr-FR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𝜈</m:t>
                                            </m:r>
                                          </m:e>
                                          <m:sub>
                                            <m:r>
                                              <a:rPr lang="fr-FR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e>
                                    </m:bar>
                                    <m:r>
                                      <m:rPr>
                                        <m:sty m:val="p"/>
                                      </m:rPr>
                                      <a:rPr lang="fr-FR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  <m:bar>
                                      <m:barPr>
                                        <m:ctrlPr>
                                          <a:rPr lang="fr-F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sSub>
                                          <m:sSubPr>
                                            <m:ctrlPr>
                                              <a:rPr lang="fr-FR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fr-FR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e>
                                    </m:bar>
                                    <m: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fr-FR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  <m:bar>
                                      <m:barPr>
                                        <m:ctrlPr>
                                          <a:rPr lang="fr-F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fr-F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bar>
                                    <m: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e>
                                </m:nary>
                                <m:r>
                                  <a:rPr lang="fr-F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limLoc m:val="undOvr"/>
                                    <m:grow m:val="on"/>
                                    <m:supHide m:val="on"/>
                                    <m:ctrlP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fr-F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FR" sz="14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fr-F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fr-F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fr-F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bar>
                                      <m:barPr>
                                        <m:ctrlPr>
                                          <a:rPr lang="fr-F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fr-F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bar>
                                    <m: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fr-F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FR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fr-FR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fr-F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  <a:p>
                          <a:endParaRPr lang="en-US" sz="1400" b="0" dirty="0"/>
                        </a:p>
                      </a:txBody>
                      <a:tcPr anchor="b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9275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46E6C845-B623-6953-050A-D8D0AC3B518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05620" y="2843899"/>
              <a:ext cx="9069386" cy="6924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82624">
                      <a:extLst>
                        <a:ext uri="{9D8B030D-6E8A-4147-A177-3AD203B41FA5}">
                          <a16:colId xmlns:a16="http://schemas.microsoft.com/office/drawing/2014/main" val="2675368219"/>
                        </a:ext>
                      </a:extLst>
                    </a:gridCol>
                    <a:gridCol w="486762">
                      <a:extLst>
                        <a:ext uri="{9D8B030D-6E8A-4147-A177-3AD203B41FA5}">
                          <a16:colId xmlns:a16="http://schemas.microsoft.com/office/drawing/2014/main" val="776769934"/>
                        </a:ext>
                      </a:extLst>
                    </a:gridCol>
                  </a:tblGrid>
                  <a:tr h="692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" t="-870" r="-5962" b="-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>
                          <a:blip r:embed="rId3"/>
                          <a:stretch>
                            <a:fillRect l="-1762500" t="-870" r="-5000" b="-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92752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contenu 2">
                <a:extLst>
                  <a:ext uri="{FF2B5EF4-FFF2-40B4-BE49-F238E27FC236}">
                    <a16:creationId xmlns:a16="http://schemas.microsoft.com/office/drawing/2014/main" id="{12E8E5F4-F9C7-7613-8079-09564BF3D48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00856" y="3907847"/>
                <a:ext cx="4457700" cy="944564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0" tIns="21336" rIns="0" bIns="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449263" rtl="0" eaLnBrk="0" fontAlgn="base" hangingPunct="0">
                  <a:lnSpc>
                    <a:spcPct val="93000"/>
                  </a:lnSpc>
                  <a:spcBef>
                    <a:spcPts val="1425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Char char="•"/>
                  <a:defRPr sz="24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49263" rtl="0" eaLnBrk="0" fontAlgn="base" hangingPunct="0">
                  <a:lnSpc>
                    <a:spcPct val="93000"/>
                  </a:lnSpc>
                  <a:spcBef>
                    <a:spcPts val="113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Char char="–"/>
                  <a:defRPr sz="28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49263" rtl="0" eaLnBrk="0" fontAlgn="base" hangingPunct="0">
                  <a:lnSpc>
                    <a:spcPct val="93000"/>
                  </a:lnSpc>
                  <a:spcBef>
                    <a:spcPts val="8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Char char="•"/>
                  <a:defRPr sz="24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49263" rtl="0" eaLnBrk="0" fontAlgn="base" hangingPunct="0">
                  <a:lnSpc>
                    <a:spcPct val="93000"/>
                  </a:lnSpc>
                  <a:spcBef>
                    <a:spcPts val="575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Char char="–"/>
                  <a:defRPr sz="20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49263" rtl="0" eaLnBrk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Char char="»"/>
                  <a:defRPr sz="20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49263" rtl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defRPr sz="20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49263" rtl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defRPr sz="20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49263" rtl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defRPr sz="20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49263" rtl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defRPr sz="20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1025"/>
                  </a:spcBef>
                  <a:buFont typeface="Times New Roman" pitchFamily="16" charset="0"/>
                  <a:buNone/>
                </a:pPr>
                <a:r>
                  <a:rPr lang="en-US" sz="1400" kern="0">
                    <a:solidFill>
                      <a:schemeClr val="tx1"/>
                    </a:solidFill>
                  </a:rPr>
                  <a:t> AC Losses: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1025"/>
                  </a:spcBef>
                  <a:buFont typeface="Times New Roman" pitchFamily="16" charset="0"/>
                  <a:buNone/>
                </a:pPr>
                <a:r>
                  <a:rPr lang="en-US" sz="1400" ker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4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4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sz="14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bar>
                      <m:barPr>
                        <m:ctrlPr>
                          <a:rPr lang="fr-FR" sz="1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fr-FR" sz="14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sz="14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bar>
                    <m:r>
                      <a:rPr lang="en-US" sz="14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fr-FR" sz="1400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0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400" i="1" kern="0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14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​</m:t>
                    </m:r>
                    <m:r>
                      <a:rPr lang="en-US" sz="140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400" i="1" kern="0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nary>
                      <m:naryPr>
                        <m:limLoc m:val="undOvr"/>
                        <m:grow m:val="on"/>
                        <m:supHide m:val="on"/>
                        <m:ctrlPr>
                          <a:rPr lang="fr-FR" sz="1400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fr-FR" sz="1400" i="1" kern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400" kern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fr-FR" sz="1400" i="1" kern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fr-FR" sz="1400" b="0" i="1" kern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1400" b="0" i="1" kern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b>
                      <m:sup/>
                      <m:e>
                        <m:r>
                          <a:rPr lang="fr-FR" sz="1400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𝐼𝑚</m:t>
                        </m:r>
                        <m:d>
                          <m:dPr>
                            <m:ctrlPr>
                              <a:rPr lang="fr-FR" sz="1400" i="1" kern="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ar>
                              <m:barPr>
                                <m:ctrlPr>
                                  <a:rPr lang="fr-FR" sz="1400" i="1" kern="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sSub>
                                  <m:sSubPr>
                                    <m:ctrlPr>
                                      <a:rPr lang="fr-FR" sz="1400" i="1" kern="0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i="1" kern="0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fr-FR" sz="1400" i="1" kern="0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bar>
                          </m:e>
                        </m:d>
                        <m:sSup>
                          <m:sSupPr>
                            <m:ctrlPr>
                              <a:rPr lang="fr-FR" sz="1400" i="1" kern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1400" i="1" kern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fr-FR" sz="1400" kern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bar>
                                  <m:barPr>
                                    <m:ctrlPr>
                                      <a:rPr lang="fr-FR" sz="1400" i="1" kern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>
                                      <m:sSubPr>
                                        <m:ctrlPr>
                                          <a:rPr lang="fr-FR" sz="1400" b="0" i="1" kern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400" i="1" kern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fr-FR" sz="1400" b="0" i="1" kern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bar>
                              </m:e>
                            </m:d>
                          </m:e>
                          <m:sup>
                            <m:r>
                              <a:rPr lang="fr-FR" sz="1400" i="1" kern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1400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sz="1400" kern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1400" kern="0"/>
              </a:p>
            </p:txBody>
          </p:sp>
        </mc:Choice>
        <mc:Fallback xmlns="">
          <p:sp>
            <p:nvSpPr>
              <p:cNvPr id="7" name="Espace réservé du contenu 2">
                <a:extLst>
                  <a:ext uri="{FF2B5EF4-FFF2-40B4-BE49-F238E27FC236}">
                    <a16:creationId xmlns:a16="http://schemas.microsoft.com/office/drawing/2014/main" id="{12E8E5F4-F9C7-7613-8079-09564BF3D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856" y="3907847"/>
                <a:ext cx="4457700" cy="944564"/>
              </a:xfrm>
              <a:prstGeom prst="rect">
                <a:avLst/>
              </a:prstGeom>
              <a:blipFill>
                <a:blip r:embed="rId4"/>
                <a:stretch>
                  <a:fillRect l="-1368" t="-58710" b="-121935"/>
                </a:stretch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du contenu 4">
                <a:extLst>
                  <a:ext uri="{FF2B5EF4-FFF2-40B4-BE49-F238E27FC236}">
                    <a16:creationId xmlns:a16="http://schemas.microsoft.com/office/drawing/2014/main" id="{39C7BBF2-5401-C5F2-373F-15774D6CE1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3167" y="3907847"/>
                <a:ext cx="4457700" cy="989807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49263" rtl="0" eaLnBrk="0" fontAlgn="base" hangingPunct="0">
                  <a:lnSpc>
                    <a:spcPct val="93000"/>
                  </a:lnSpc>
                  <a:spcBef>
                    <a:spcPts val="1425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Char char="•"/>
                  <a:defRPr sz="24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49263" rtl="0" eaLnBrk="0" fontAlgn="base" hangingPunct="0">
                  <a:lnSpc>
                    <a:spcPct val="93000"/>
                  </a:lnSpc>
                  <a:spcBef>
                    <a:spcPts val="113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Char char="–"/>
                  <a:defRPr sz="28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49263" rtl="0" eaLnBrk="0" fontAlgn="base" hangingPunct="0">
                  <a:lnSpc>
                    <a:spcPct val="93000"/>
                  </a:lnSpc>
                  <a:spcBef>
                    <a:spcPts val="85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Char char="•"/>
                  <a:defRPr sz="24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49263" rtl="0" eaLnBrk="0" fontAlgn="base" hangingPunct="0">
                  <a:lnSpc>
                    <a:spcPct val="93000"/>
                  </a:lnSpc>
                  <a:spcBef>
                    <a:spcPts val="575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Char char="–"/>
                  <a:defRPr sz="20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49263" rtl="0" eaLnBrk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Char char="»"/>
                  <a:defRPr sz="20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49263" rtl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defRPr sz="20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49263" rtl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defRPr sz="20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49263" rtl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defRPr sz="20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49263" rtl="0" fontAlgn="base" hangingPunct="0">
                  <a:lnSpc>
                    <a:spcPct val="93000"/>
                  </a:lnSpc>
                  <a:spcBef>
                    <a:spcPts val="288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defRPr sz="20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1025"/>
                  </a:spcBef>
                  <a:buFont typeface="Times New Roman" pitchFamily="16" charset="0"/>
                  <a:buNone/>
                </a:pPr>
                <a:r>
                  <a:rPr lang="en-US" sz="1400" kern="0">
                    <a:solidFill>
                      <a:schemeClr val="tx1"/>
                    </a:solidFill>
                  </a:rPr>
                  <a:t>Inductance: 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025"/>
                  </a:spcBef>
                  <a:buFont typeface="Times New Roman" pitchFamily="1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fr-FR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sz="1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bar>
                            <m:barPr>
                              <m:ctrlPr>
                                <a:rPr lang="fr-FR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fr-FR" sz="1400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1400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bar>
                        </m:e>
                      </m:d>
                      <m:r>
                        <a:rPr lang="fr-FR" sz="14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fr-FR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fr-FR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fr-FR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grow m:val="on"/>
                          <m:supHide m:val="on"/>
                          <m:ctrlPr>
                            <a:rPr lang="fr-FR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140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fr-FR" sz="1400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fr-FR" sz="1400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fr-FR" sz="1400" i="1" ker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fr-FR" sz="1400" b="0" i="1" kern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400" i="1" kern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fr-FR" sz="1400" b="0" i="1" kern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</m:d>
                          <m:sSup>
                            <m:sSupPr>
                              <m:ctrlPr>
                                <a:rPr lang="fr-FR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r-FR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400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bar>
                                    <m:barPr>
                                      <m:ctrlPr>
                                        <a:rPr lang="fr-FR" sz="1400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fr-FR" sz="1400" b="0" i="1" kern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400" i="1" kern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sz="1400" b="0" i="1" kern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bar>
                                </m:e>
                              </m:d>
                            </m:e>
                            <m:sup>
                              <m:r>
                                <a:rPr lang="fr-FR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1400" kern="0"/>
              </a:p>
            </p:txBody>
          </p:sp>
        </mc:Choice>
        <mc:Fallback xmlns="">
          <p:sp>
            <p:nvSpPr>
              <p:cNvPr id="8" name="Espace réservé du contenu 4">
                <a:extLst>
                  <a:ext uri="{FF2B5EF4-FFF2-40B4-BE49-F238E27FC236}">
                    <a16:creationId xmlns:a16="http://schemas.microsoft.com/office/drawing/2014/main" id="{39C7BBF2-5401-C5F2-373F-15774D6CE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167" y="3907847"/>
                <a:ext cx="4457700" cy="989807"/>
              </a:xfrm>
              <a:prstGeom prst="rect">
                <a:avLst/>
              </a:prstGeom>
              <a:blipFill>
                <a:blip r:embed="rId5"/>
                <a:stretch>
                  <a:fillRect l="-410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4584E91-F0FE-4C4F-B35F-3E68AA882B1D}"/>
              </a:ext>
            </a:extLst>
          </p:cNvPr>
          <p:cNvSpPr txBox="1">
            <a:spLocks/>
          </p:cNvSpPr>
          <p:nvPr/>
        </p:nvSpPr>
        <p:spPr bwMode="auto">
          <a:xfrm>
            <a:off x="500856" y="3486330"/>
            <a:ext cx="9005060" cy="26418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1336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ts val="14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ts val="113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Char char="–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ts val="8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025"/>
              </a:spcBef>
              <a:buNone/>
            </a:pPr>
            <a:r>
              <a:rPr lang="en-US" sz="1400">
                <a:solidFill>
                  <a:schemeClr val="tx1"/>
                </a:solidFill>
              </a:rPr>
              <a:t>Then, the objective and constraint rewrites into :</a:t>
            </a:r>
            <a:endParaRPr lang="en-US" sz="800">
              <a:solidFill>
                <a:schemeClr val="tx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D18C56E-9226-A97C-0E16-7A63CCC898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4522" y="1206379"/>
            <a:ext cx="2184552" cy="153953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1F8DC59-4B30-FA79-DE22-D212F91A566F}"/>
              </a:ext>
            </a:extLst>
          </p:cNvPr>
          <p:cNvSpPr txBox="1"/>
          <p:nvPr/>
        </p:nvSpPr>
        <p:spPr>
          <a:xfrm>
            <a:off x="6885709" y="2669833"/>
            <a:ext cx="2083365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Parametrized air gap</a:t>
            </a:r>
          </a:p>
        </p:txBody>
      </p:sp>
    </p:spTree>
    <p:extLst>
      <p:ext uri="{BB962C8B-B14F-4D97-AF65-F5344CB8AC3E}">
        <p14:creationId xmlns:p14="http://schemas.microsoft.com/office/powerpoint/2010/main" val="2312041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7A3FCA-71EB-6087-C21F-BC4A74EDB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Minimization Problem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7036D5-5219-42DE-D764-B9B763DF8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0190209-F12F-C088-D4D2-85DC4F1A2AD7}"/>
                  </a:ext>
                </a:extLst>
              </p:cNvPr>
              <p:cNvSpPr txBox="1"/>
              <p:nvPr/>
            </p:nvSpPr>
            <p:spPr>
              <a:xfrm>
                <a:off x="505620" y="1954167"/>
                <a:ext cx="9069386" cy="2265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1400"/>
                  </a:spcBef>
                  <a:spcAft>
                    <a:spcPts val="1000"/>
                  </a:spcAft>
                </a:pPr>
                <a:r>
                  <a:rPr lang="en-US" sz="14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be a 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parametrization</a:t>
                </a:r>
                <a:r>
                  <a:rPr lang="en-US" sz="1400" dirty="0">
                    <a:solidFill>
                      <a:schemeClr val="tx1"/>
                    </a:solidFill>
                  </a:rPr>
                  <a:t> of the air gap profile. </a:t>
                </a:r>
              </a:p>
              <a:p>
                <a:pPr marL="0" indent="0" algn="l">
                  <a:lnSpc>
                    <a:spcPct val="100000"/>
                  </a:lnSpc>
                  <a:spcBef>
                    <a:spcPts val="1400"/>
                  </a:spcBef>
                  <a:spcAft>
                    <a:spcPts val="1000"/>
                  </a:spcAft>
                  <a:buNone/>
                </a:pPr>
                <a:r>
                  <a:rPr lang="en-US" sz="1400" dirty="0">
                    <a:solidFill>
                      <a:schemeClr val="tx1"/>
                    </a:solidFill>
                  </a:rPr>
                  <a:t>We aim to solve the following minimization problem to determine the optimal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 algn="l">
                  <a:lnSpc>
                    <a:spcPct val="100000"/>
                  </a:lnSpc>
                  <a:spcBef>
                    <a:spcPts val="1400"/>
                  </a:spcBef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unc>
                            <m:funcPr>
                              <m:ctrlPr>
                                <a:rPr lang="fr-F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fr-F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fr-F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fr-F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fr-F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fr-F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bar>
                                    <m:barPr>
                                      <m:ctrlP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bar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fr-F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subject</m:t>
                          </m:r>
                          <m:r>
                            <a:rPr lang="fr-F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fr-F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fr-F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bar>
                                        <m:barPr>
                                          <m:ctrlPr>
                                            <a:rPr lang="fr-FR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ar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sub>
                                          </m:sSub>
                                        </m:e>
                                      </m:bar>
                                    </m:e>
                                  </m:d>
                                  <m:r>
                                    <a:rPr lang="fr-F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 </m:t>
                                  </m:r>
                                  <m:r>
                                    <a:rPr lang="fr-F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𝑚𝐻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FR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fr-F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solution</m:t>
                                  </m:r>
                                  <m:r>
                                    <a:rPr lang="fr-F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of</m:t>
                                  </m:r>
                                  <m:r>
                                    <a:rPr lang="fr-F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fr-F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d>
                        </m:e>
                      </m:borderBox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algn="l">
                  <a:lnSpc>
                    <a:spcPct val="100000"/>
                  </a:lnSpc>
                  <a:spcBef>
                    <a:spcPts val="1400"/>
                  </a:spcBef>
                </a:pP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0190209-F12F-C088-D4D2-85DC4F1A2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20" y="1954167"/>
                <a:ext cx="9069386" cy="2265813"/>
              </a:xfrm>
              <a:prstGeom prst="rect">
                <a:avLst/>
              </a:prstGeom>
              <a:blipFill>
                <a:blip r:embed="rId2"/>
                <a:stretch>
                  <a:fillRect l="-202" t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202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924AEC-D8CC-674E-7CE4-704851547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Challenges and Solutions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Espace réservé du contenu 6">
                <a:extLst>
                  <a:ext uri="{FF2B5EF4-FFF2-40B4-BE49-F238E27FC236}">
                    <a16:creationId xmlns:a16="http://schemas.microsoft.com/office/drawing/2014/main" id="{3D202495-70ED-34DF-3364-6121FC831A6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2571125"/>
                  </p:ext>
                </p:extLst>
              </p:nvPr>
            </p:nvGraphicFramePr>
            <p:xfrm>
              <a:off x="503238" y="1327150"/>
              <a:ext cx="9069386" cy="31114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34693">
                      <a:extLst>
                        <a:ext uri="{9D8B030D-6E8A-4147-A177-3AD203B41FA5}">
                          <a16:colId xmlns:a16="http://schemas.microsoft.com/office/drawing/2014/main" val="3332390938"/>
                        </a:ext>
                      </a:extLst>
                    </a:gridCol>
                    <a:gridCol w="4534693">
                      <a:extLst>
                        <a:ext uri="{9D8B030D-6E8A-4147-A177-3AD203B41FA5}">
                          <a16:colId xmlns:a16="http://schemas.microsoft.com/office/drawing/2014/main" val="22533140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kern="0"/>
                            <a:t>Challenges :</a:t>
                          </a:r>
                        </a:p>
                        <a:p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Proposed solutions [1]:</a:t>
                          </a:r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2969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kern="0" dirty="0"/>
                            <a:t>Find good parametrizations </a:t>
                          </a:r>
                          <a14:m>
                            <m:oMath xmlns:m="http://schemas.openxmlformats.org/officeDocument/2006/math">
                              <m:r>
                                <a:rPr lang="fr-FR" sz="1400" i="1" kern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kern="0" dirty="0"/>
                            <a:t> of the air gap.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Control point vs Adaptative Mesh deformation.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8497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kern="0" dirty="0"/>
                            <a:t>Differentiate </a:t>
                          </a:r>
                          <a14:m>
                            <m:oMath xmlns:m="http://schemas.openxmlformats.org/officeDocument/2006/math">
                              <m:r>
                                <a:rPr lang="fr-FR" sz="1400" i="1" kern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400" kern="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fr-FR" sz="1400" i="1" kern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a14:m>
                          <a:r>
                            <a:rPr lang="en-US" sz="1400" kern="0" dirty="0"/>
                            <a:t> with respect to </a:t>
                          </a:r>
                          <a14:m>
                            <m:oMath xmlns:m="http://schemas.openxmlformats.org/officeDocument/2006/math">
                              <m:r>
                                <a:rPr lang="fr-FR" sz="1400" i="1" kern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sz="1400" kern="0" dirty="0"/>
                            <a:t>…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Shape derivatives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0011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kern="0" dirty="0"/>
                            <a:t>…and to the PDE constraint !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…obtained by the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adjoint method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3708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>
                            <a:buFont typeface="+mj-lt"/>
                            <a:buNone/>
                          </a:pPr>
                          <a:r>
                            <a:rPr lang="en-US" sz="1400" kern="0" dirty="0"/>
                            <a:t>Find descent directions (How to find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kern="0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r>
                            <a:rPr lang="en-US" sz="1400" kern="0" dirty="0"/>
                            <a:t> such that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FR" sz="140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400" i="1" kern="0" smtClean="0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fr-FR" sz="1400" i="1" kern="0" smtClean="0">
                                      <a:latin typeface="Cambria Math" panose="02040503050406030204" pitchFamily="18" charset="0"/>
                                    </a:rPr>
                                    <m:t>𝑑h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140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i="1" kern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fr-FR" sz="1400" i="1" kern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fr-FR" sz="140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400" i="1" kern="0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sz="1400" i="1" kern="0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sz="1400" i="1" kern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sz="1400" i="1" kern="0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oMath>
                          </a14:m>
                          <a:r>
                            <a:rPr lang="en-US" sz="1400" kern="0" dirty="0"/>
                            <a:t> ?) that preserve the conductor domain.</a:t>
                          </a:r>
                        </a:p>
                        <a:p>
                          <a:pPr marL="0" indent="0">
                            <a:buFont typeface="Times New Roman" pitchFamily="16" charset="0"/>
                            <a:buNone/>
                          </a:pPr>
                          <a:endParaRPr lang="en-US" sz="1400" kern="0" dirty="0"/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Hilbertian extension-regularization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1447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Espace réservé du contenu 6">
                <a:extLst>
                  <a:ext uri="{FF2B5EF4-FFF2-40B4-BE49-F238E27FC236}">
                    <a16:creationId xmlns:a16="http://schemas.microsoft.com/office/drawing/2014/main" id="{3D202495-70ED-34DF-3364-6121FC831A6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2571125"/>
                  </p:ext>
                </p:extLst>
              </p:nvPr>
            </p:nvGraphicFramePr>
            <p:xfrm>
              <a:off x="503238" y="1327150"/>
              <a:ext cx="9069386" cy="31114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34693">
                      <a:extLst>
                        <a:ext uri="{9D8B030D-6E8A-4147-A177-3AD203B41FA5}">
                          <a16:colId xmlns:a16="http://schemas.microsoft.com/office/drawing/2014/main" val="3332390938"/>
                        </a:ext>
                      </a:extLst>
                    </a:gridCol>
                    <a:gridCol w="4534693">
                      <a:extLst>
                        <a:ext uri="{9D8B030D-6E8A-4147-A177-3AD203B41FA5}">
                          <a16:colId xmlns:a16="http://schemas.microsoft.com/office/drawing/2014/main" val="2253314067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kern="0"/>
                            <a:t>Challenges :</a:t>
                          </a:r>
                        </a:p>
                        <a:p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Proposed solutions [1]:</a:t>
                          </a:r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29690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" t="-100000" r="-100403" b="-3988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Control point vs Adaptative Mesh deformation.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849705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" t="-202353" r="-100403" b="-3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Shape derivatives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00117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kern="0" dirty="0"/>
                            <a:t>…and to the PDE constraint !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…obtained by the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adjoint method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3708545"/>
                      </a:ext>
                    </a:extLst>
                  </a:tr>
                  <a:tr h="10387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" t="-200000" r="-100403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Hilbertian extension-regularization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14470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E01B6E-4625-40A4-DB9D-C7770DABCB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73F2AC1-2DFF-41FB-BB7F-97D838902B4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C96610A-DD27-18F7-D009-027ADAC9321C}"/>
              </a:ext>
            </a:extLst>
          </p:cNvPr>
          <p:cNvSpPr txBox="1"/>
          <p:nvPr/>
        </p:nvSpPr>
        <p:spPr>
          <a:xfrm>
            <a:off x="508000" y="4586288"/>
            <a:ext cx="9064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We are using a handwritten </a:t>
            </a:r>
            <a:r>
              <a:rPr lang="en-US" sz="1400" b="1" dirty="0">
                <a:solidFill>
                  <a:schemeClr val="tx1"/>
                </a:solidFill>
              </a:rPr>
              <a:t>augmented Lagrangian</a:t>
            </a:r>
            <a:r>
              <a:rPr lang="en-US" sz="1400" dirty="0">
                <a:solidFill>
                  <a:schemeClr val="tx1"/>
                </a:solidFill>
              </a:rPr>
              <a:t> algorithm to solve this constrained optimization problem.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/>
                </a:solidFill>
              </a:rPr>
              <a:t>[1] G. Allaire, C. </a:t>
            </a:r>
            <a:r>
              <a:rPr lang="en-US" sz="1000" dirty="0" err="1">
                <a:solidFill>
                  <a:schemeClr val="tx1"/>
                </a:solidFill>
              </a:rPr>
              <a:t>Dapogny</a:t>
            </a:r>
            <a:r>
              <a:rPr lang="en-US" sz="1000" dirty="0">
                <a:solidFill>
                  <a:schemeClr val="tx1"/>
                </a:solidFill>
              </a:rPr>
              <a:t>, and F. Jouve, “Shape and topology optimization,” in Handbook of Numerical Analysis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10392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i Office">
      <a:majorFont>
        <a:latin typeface="Arial"/>
        <a:ea typeface=""/>
        <a:cs typeface="DejaVu Sans"/>
      </a:majorFont>
      <a:minorFont>
        <a:latin typeface="Arial"/>
        <a:ea typeface="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DejaVu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DejaVu Sans" charset="0"/>
          </a:defRPr>
        </a:defPPr>
      </a:lstStyle>
    </a:lnDef>
  </a:objectDefaults>
  <a:extraClrSchemeLst>
    <a:extraClrScheme>
      <a:clrScheme name="Tema di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i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ema di Office">
  <a:themeElements>
    <a:clrScheme name="Tema di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i Office">
      <a:majorFont>
        <a:latin typeface="Arial"/>
        <a:ea typeface="Noto Sans SC"/>
        <a:cs typeface="Noto Sans SC"/>
      </a:majorFont>
      <a:minorFont>
        <a:latin typeface="Arial"/>
        <a:ea typeface="Noto Sans SC"/>
        <a:cs typeface="Noto Sans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DejaVu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DejaVu Sans" charset="0"/>
          </a:defRPr>
        </a:defPPr>
      </a:lstStyle>
    </a:lnDef>
  </a:objectDefaults>
  <a:extraClrSchemeLst>
    <a:extraClrScheme>
      <a:clrScheme name="Tema di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i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D6281194C618458975C9E87A80A7E1" ma:contentTypeVersion="4" ma:contentTypeDescription="Crée un document." ma:contentTypeScope="" ma:versionID="bb46cdeaae5f4f55d2d93103f1015780">
  <xsd:schema xmlns:xsd="http://www.w3.org/2001/XMLSchema" xmlns:xs="http://www.w3.org/2001/XMLSchema" xmlns:p="http://schemas.microsoft.com/office/2006/metadata/properties" xmlns:ns2="2bfa3c4d-3959-4655-9e9f-da27118aab61" targetNamespace="http://schemas.microsoft.com/office/2006/metadata/properties" ma:root="true" ma:fieldsID="9efe250e21c2da7a76326ca27b4216b8" ns2:_="">
    <xsd:import namespace="2bfa3c4d-3959-4655-9e9f-da27118aab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fa3c4d-3959-4655-9e9f-da27118aab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1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16475C1-A4B0-4177-8123-670D911B26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804EC0-29A6-4454-B3EF-CDAA34EBF586}">
  <ds:schemaRefs>
    <ds:schemaRef ds:uri="2bfa3c4d-3959-4655-9e9f-da27118aab6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235AB89-8E50-4489-AD7B-C1660003CE79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2bfa3c4d-3959-4655-9e9f-da27118aab61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23507802-f8e4-4e38-829c-ac8ea9b241e4}" enabled="1" method="Privileged" siteId="{6e51e1ad-c54b-4b39-b598-0ffe9ae68fef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5991</TotalTime>
  <Words>2495</Words>
  <Application>Microsoft Office PowerPoint</Application>
  <PresentationFormat>Personnalisé</PresentationFormat>
  <Paragraphs>351</Paragraphs>
  <Slides>37</Slides>
  <Notes>4</Notes>
  <HiddenSlides>2</HiddenSlides>
  <MMClips>3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Times New Roman</vt:lpstr>
      <vt:lpstr>Tema di Office</vt:lpstr>
      <vt:lpstr>1_Tema di Office</vt:lpstr>
      <vt:lpstr>Présentation PowerPoint</vt:lpstr>
      <vt:lpstr>Introduction</vt:lpstr>
      <vt:lpstr>Outline</vt:lpstr>
      <vt:lpstr>Part I – Optimization Problem</vt:lpstr>
      <vt:lpstr>Device and modeling</vt:lpstr>
      <vt:lpstr>Objective and Constraint</vt:lpstr>
      <vt:lpstr>Parametrization</vt:lpstr>
      <vt:lpstr>Constrained Minimization Problem</vt:lpstr>
      <vt:lpstr>Challenges and Solutions</vt:lpstr>
      <vt:lpstr>Part II - Methodology</vt:lpstr>
      <vt:lpstr>Two Choices for the Parametrization h</vt:lpstr>
      <vt:lpstr>Shape derivatives</vt:lpstr>
      <vt:lpstr>Example of a Shape Derivative</vt:lpstr>
      <vt:lpstr>Shape Derivatives of Losses &amp; Inductance</vt:lpstr>
      <vt:lpstr>Hilbertian Extension-Regularization</vt:lpstr>
      <vt:lpstr>Unregularized the Deformation Field</vt:lpstr>
      <vt:lpstr>Regularized Deformation Field</vt:lpstr>
      <vt:lpstr>Control Points Flowchart</vt:lpstr>
      <vt:lpstr>Adaptative Mesh Deformation Flowchart</vt:lpstr>
      <vt:lpstr>Control Points Flowchart</vt:lpstr>
      <vt:lpstr>Adaptative Mesh Deformation Flowchart</vt:lpstr>
      <vt:lpstr>Part III – Optimization Results</vt:lpstr>
      <vt:lpstr>Results</vt:lpstr>
      <vt:lpstr>Présentation PowerPoint</vt:lpstr>
      <vt:lpstr>Présentation PowerPoint</vt:lpstr>
      <vt:lpstr>Results – Performance and Convergence</vt:lpstr>
      <vt:lpstr>Conclusion</vt:lpstr>
      <vt:lpstr>Thank You!</vt:lpstr>
      <vt:lpstr>Results</vt:lpstr>
      <vt:lpstr>Results – Control Points</vt:lpstr>
      <vt:lpstr>Results – Adaptative Mesh Deformation</vt:lpstr>
      <vt:lpstr> Shape derivative of J(Ω)= ∫_Ω▒fdx</vt:lpstr>
      <vt:lpstr>Adjoint Method of E(p)=F(a_p )</vt:lpstr>
      <vt:lpstr>Adjoint Method of E(p)=F(a_p )</vt:lpstr>
      <vt:lpstr>Glimpse of Jean Céa’s method 1/3</vt:lpstr>
      <vt:lpstr>Glimpse of Jean Céa’s method 2/3</vt:lpstr>
      <vt:lpstr>Glimpse of Jean Céa’s method 3/3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Bright Blue</dc:title>
  <dc:creator>Stephane Gaydier</dc:creator>
  <cp:lastModifiedBy>Stephane Gaydier</cp:lastModifiedBy>
  <cp:revision>118</cp:revision>
  <cp:lastPrinted>1601-01-01T00:00:00Z</cp:lastPrinted>
  <dcterms:created xsi:type="dcterms:W3CDTF">2020-09-08T08:14:10Z</dcterms:created>
  <dcterms:modified xsi:type="dcterms:W3CDTF">2025-06-24T20:23:57Z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0x010100F4D6281194C618458975C9E87A80A7E1</vt:lpwstr>
  </property>
  <property fmtid="{D5CDD505-2E9C-101B-9397-08002B2CF9AE}" pid="3" name="ClassificationContentMarkingFooterLocations">
    <vt:lpwstr>Tema di Office:4\1_Tema di Office:4</vt:lpwstr>
  </property>
  <property fmtid="{D5CDD505-2E9C-101B-9397-08002B2CF9AE}" pid="4" name="ClassificationContentMarkingFooterText">
    <vt:lpwstr>Public</vt:lpwstr>
  </property>
</Properties>
</file>